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omments/modernComment_145_6978B9C1.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58" r:id="rId4"/>
  </p:sldMasterIdLst>
  <p:notesMasterIdLst>
    <p:notesMasterId r:id="rId58"/>
  </p:notesMasterIdLst>
  <p:sldIdLst>
    <p:sldId id="316" r:id="rId5"/>
    <p:sldId id="310" r:id="rId6"/>
    <p:sldId id="317" r:id="rId7"/>
    <p:sldId id="322" r:id="rId8"/>
    <p:sldId id="323" r:id="rId9"/>
    <p:sldId id="314" r:id="rId10"/>
    <p:sldId id="303" r:id="rId11"/>
    <p:sldId id="319" r:id="rId12"/>
    <p:sldId id="320" r:id="rId13"/>
    <p:sldId id="324" r:id="rId14"/>
    <p:sldId id="325" r:id="rId15"/>
    <p:sldId id="326" r:id="rId16"/>
    <p:sldId id="327" r:id="rId17"/>
    <p:sldId id="328" r:id="rId18"/>
    <p:sldId id="329" r:id="rId19"/>
    <p:sldId id="330" r:id="rId20"/>
    <p:sldId id="331" r:id="rId21"/>
    <p:sldId id="321" r:id="rId22"/>
    <p:sldId id="332" r:id="rId23"/>
    <p:sldId id="333" r:id="rId24"/>
    <p:sldId id="334" r:id="rId25"/>
    <p:sldId id="335" r:id="rId26"/>
    <p:sldId id="336" r:id="rId27"/>
    <p:sldId id="337" r:id="rId28"/>
    <p:sldId id="338" r:id="rId29"/>
    <p:sldId id="339" r:id="rId30"/>
    <p:sldId id="340" r:id="rId31"/>
    <p:sldId id="341" r:id="rId32"/>
    <p:sldId id="342" r:id="rId33"/>
    <p:sldId id="343" r:id="rId34"/>
    <p:sldId id="344" r:id="rId35"/>
    <p:sldId id="345" r:id="rId36"/>
    <p:sldId id="346" r:id="rId37"/>
    <p:sldId id="347" r:id="rId38"/>
    <p:sldId id="348" r:id="rId39"/>
    <p:sldId id="349" r:id="rId40"/>
    <p:sldId id="350" r:id="rId41"/>
    <p:sldId id="351" r:id="rId42"/>
    <p:sldId id="352" r:id="rId43"/>
    <p:sldId id="353" r:id="rId44"/>
    <p:sldId id="354" r:id="rId45"/>
    <p:sldId id="355" r:id="rId46"/>
    <p:sldId id="356" r:id="rId47"/>
    <p:sldId id="357" r:id="rId48"/>
    <p:sldId id="358" r:id="rId49"/>
    <p:sldId id="359" r:id="rId50"/>
    <p:sldId id="360" r:id="rId51"/>
    <p:sldId id="361" r:id="rId52"/>
    <p:sldId id="362" r:id="rId53"/>
    <p:sldId id="363" r:id="rId54"/>
    <p:sldId id="364" r:id="rId55"/>
    <p:sldId id="365" r:id="rId56"/>
    <p:sldId id="366"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5226" autoAdjust="0"/>
  </p:normalViewPr>
  <p:slideViewPr>
    <p:cSldViewPr snapToGrid="0">
      <p:cViewPr varScale="1">
        <p:scale>
          <a:sx n="59" d="100"/>
          <a:sy n="59" d="100"/>
        </p:scale>
        <p:origin x="556" y="52"/>
      </p:cViewPr>
      <p:guideLst/>
    </p:cSldViewPr>
  </p:slideViewPr>
  <p:outlineViewPr>
    <p:cViewPr>
      <p:scale>
        <a:sx n="33" d="100"/>
        <a:sy n="33" d="100"/>
      </p:scale>
      <p:origin x="0" y="-318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comments/modernComment_145_6978B9C1.xml><?xml version="1.0" encoding="utf-8"?>
<p188:cmLst xmlns:a="http://schemas.openxmlformats.org/drawingml/2006/main" xmlns:r="http://schemas.openxmlformats.org/officeDocument/2006/relationships" xmlns:p188="http://schemas.microsoft.com/office/powerpoint/2018/8/main">
  <p188:cm id="{9FA403E4-0492-45F2-A05B-D673A907DD1E}" authorId="{00000000-0000-0000-0000-000000000000}" created="2024-11-21T02:38:59.566">
    <pc:sldMkLst xmlns:pc="http://schemas.microsoft.com/office/powerpoint/2013/main/command">
      <pc:docMk/>
      <pc:sldMk cId="1769519553" sldId="325"/>
    </pc:sldMkLst>
    <p188:txBody>
      <a:bodyPr/>
      <a:lstStyle/>
      <a:p>
        <a:r>
          <a:rPr lang="en-US"/>
          <a:t>What is ping Ping is a network tool that measures the time it takes for a device to send and receive a packet of information over a network. It's used to test connectivity, latency, and the distance between devices</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6B1857-7F2F-4FA5-AC91-CA6CB406E5ED}" type="datetimeFigureOut">
              <a:rPr lang="en-US" smtClean="0"/>
              <a:t>11/25/2024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1AFB1-1A0D-4465-9C69-5C319B14D7BF}" type="slidenum">
              <a:rPr lang="en-US" smtClean="0"/>
              <a:t>‹#›</a:t>
            </a:fld>
            <a:endParaRPr lang="en-US" dirty="0"/>
          </a:p>
        </p:txBody>
      </p:sp>
    </p:spTree>
    <p:extLst>
      <p:ext uri="{BB962C8B-B14F-4D97-AF65-F5344CB8AC3E}">
        <p14:creationId xmlns:p14="http://schemas.microsoft.com/office/powerpoint/2010/main" val="2804275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F3A8F-B976-406D-827A-8714EFF80344}"/>
              </a:ext>
            </a:extLst>
          </p:cNvPr>
          <p:cNvSpPr>
            <a:spLocks noGrp="1"/>
          </p:cNvSpPr>
          <p:nvPr>
            <p:ph type="title" hasCustomPrompt="1"/>
          </p:nvPr>
        </p:nvSpPr>
        <p:spPr>
          <a:xfrm>
            <a:off x="793159" y="1348536"/>
            <a:ext cx="4076458" cy="3654827"/>
          </a:xfrm>
        </p:spPr>
        <p:txBody>
          <a:bodyPr anchor="b">
            <a:normAutofit/>
          </a:bodyPr>
          <a:lstStyle>
            <a:lvl1pPr algn="r">
              <a:defRPr lang="en-US" sz="3600" b="1" kern="1200" dirty="0">
                <a:solidFill>
                  <a:schemeClr val="bg1"/>
                </a:solidFill>
                <a:latin typeface="+mj-lt"/>
                <a:ea typeface="+mj-ea"/>
                <a:cs typeface="+mj-cs"/>
              </a:defRPr>
            </a:lvl1pPr>
          </a:lstStyle>
          <a:p>
            <a:r>
              <a:rPr lang="en-US" dirty="0"/>
              <a:t>CLICK TO EDIT MASTER TITLE STYLE</a:t>
            </a:r>
          </a:p>
        </p:txBody>
      </p:sp>
      <p:sp>
        <p:nvSpPr>
          <p:cNvPr id="7" name="Subtitle 2">
            <a:extLst>
              <a:ext uri="{FF2B5EF4-FFF2-40B4-BE49-F238E27FC236}">
                <a16:creationId xmlns:a16="http://schemas.microsoft.com/office/drawing/2014/main" id="{A4851079-28FC-41AF-8373-BD8382DEDA01}"/>
              </a:ext>
            </a:extLst>
          </p:cNvPr>
          <p:cNvSpPr>
            <a:spLocks noGrp="1"/>
          </p:cNvSpPr>
          <p:nvPr>
            <p:ph type="subTitle" idx="1" hasCustomPrompt="1"/>
          </p:nvPr>
        </p:nvSpPr>
        <p:spPr>
          <a:xfrm>
            <a:off x="793159" y="5170453"/>
            <a:ext cx="4076458" cy="990197"/>
          </a:xfrm>
        </p:spPr>
        <p:txBody>
          <a:bodyPr>
            <a:normAutofit/>
          </a:bodyPr>
          <a:lstStyle>
            <a:lvl1pPr marL="0" indent="0" algn="r">
              <a:buNone/>
              <a:defRPr sz="2400">
                <a:solidFill>
                  <a:schemeClr val="bg1"/>
                </a:solidFill>
              </a:defRPr>
            </a:lvl1pPr>
          </a:lstStyle>
          <a:p>
            <a:pPr algn="r"/>
            <a:r>
              <a:rPr lang="en-US" dirty="0">
                <a:solidFill>
                  <a:schemeClr val="bg1"/>
                </a:solidFill>
                <a:cs typeface="Calibri"/>
              </a:rPr>
              <a:t>Click to edit master text style</a:t>
            </a:r>
            <a:endParaRPr lang="en-US" dirty="0">
              <a:solidFill>
                <a:schemeClr val="bg1"/>
              </a:solidFill>
            </a:endParaRPr>
          </a:p>
        </p:txBody>
      </p:sp>
      <p:sp>
        <p:nvSpPr>
          <p:cNvPr id="15" name="Picture Placeholder 14">
            <a:extLst>
              <a:ext uri="{FF2B5EF4-FFF2-40B4-BE49-F238E27FC236}">
                <a16:creationId xmlns:a16="http://schemas.microsoft.com/office/drawing/2014/main" id="{4D6C3907-3C68-4C02-98EE-B36817B3763A}"/>
              </a:ext>
            </a:extLst>
          </p:cNvPr>
          <p:cNvSpPr>
            <a:spLocks noGrp="1"/>
          </p:cNvSpPr>
          <p:nvPr>
            <p:ph type="pic" sz="quarter" idx="13"/>
          </p:nvPr>
        </p:nvSpPr>
        <p:spPr>
          <a:xfrm>
            <a:off x="5457025" y="0"/>
            <a:ext cx="6734974" cy="6858001"/>
          </a:xfrm>
          <a:custGeom>
            <a:avLst/>
            <a:gdLst>
              <a:gd name="connsiteX0" fmla="*/ 1 w 6734974"/>
              <a:gd name="connsiteY0" fmla="*/ 6292661 h 6858001"/>
              <a:gd name="connsiteX1" fmla="*/ 6734974 w 6734974"/>
              <a:gd name="connsiteY1" fmla="*/ 6292661 h 6858001"/>
              <a:gd name="connsiteX2" fmla="*/ 6734974 w 6734974"/>
              <a:gd name="connsiteY2" fmla="*/ 6858001 h 6858001"/>
              <a:gd name="connsiteX3" fmla="*/ 1 w 6734974"/>
              <a:gd name="connsiteY3" fmla="*/ 6858001 h 6858001"/>
              <a:gd name="connsiteX4" fmla="*/ 0 w 6734974"/>
              <a:gd name="connsiteY4" fmla="*/ 0 h 6858001"/>
              <a:gd name="connsiteX5" fmla="*/ 6734973 w 6734974"/>
              <a:gd name="connsiteY5" fmla="*/ 0 h 6858001"/>
              <a:gd name="connsiteX6" fmla="*/ 6734973 w 6734974"/>
              <a:gd name="connsiteY6" fmla="*/ 6256019 h 6858001"/>
              <a:gd name="connsiteX7" fmla="*/ 0 w 6734974"/>
              <a:gd name="connsiteY7" fmla="*/ 6256019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34974" h="6858001">
                <a:moveTo>
                  <a:pt x="1" y="6292661"/>
                </a:moveTo>
                <a:lnTo>
                  <a:pt x="6734974" y="6292661"/>
                </a:lnTo>
                <a:lnTo>
                  <a:pt x="6734974" y="6858001"/>
                </a:lnTo>
                <a:lnTo>
                  <a:pt x="1" y="6858001"/>
                </a:lnTo>
                <a:close/>
                <a:moveTo>
                  <a:pt x="0" y="0"/>
                </a:moveTo>
                <a:lnTo>
                  <a:pt x="6734973" y="0"/>
                </a:lnTo>
                <a:lnTo>
                  <a:pt x="6734973" y="6256019"/>
                </a:lnTo>
                <a:lnTo>
                  <a:pt x="0" y="6256019"/>
                </a:lnTo>
                <a:close/>
              </a:path>
            </a:pathLst>
          </a:custGeom>
        </p:spPr>
        <p:txBody>
          <a:bodyPr wrap="square">
            <a:noAutofit/>
          </a:bodyPr>
          <a:lstStyle/>
          <a:p>
            <a:endParaRPr lang="en-US" dirty="0"/>
          </a:p>
        </p:txBody>
      </p:sp>
      <p:cxnSp>
        <p:nvCxnSpPr>
          <p:cNvPr id="14" name="Straight Connector 13">
            <a:extLst>
              <a:ext uri="{FF2B5EF4-FFF2-40B4-BE49-F238E27FC236}">
                <a16:creationId xmlns:a16="http://schemas.microsoft.com/office/drawing/2014/main" id="{5984E7FD-271C-4B10-826F-A323C479DDC9}"/>
              </a:ext>
              <a:ext uri="{C183D7F6-B498-43B3-948B-1728B52AA6E4}">
                <adec:decorative xmlns:adec="http://schemas.microsoft.com/office/drawing/2017/decorative" val="1"/>
              </a:ext>
            </a:extLst>
          </p:cNvPr>
          <p:cNvCxnSpPr>
            <a:cxnSpLocks/>
          </p:cNvCxnSpPr>
          <p:nvPr userDrawn="1"/>
        </p:nvCxnSpPr>
        <p:spPr>
          <a:xfrm flipH="1">
            <a:off x="793159" y="6274339"/>
            <a:ext cx="113988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7049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9" y="1681163"/>
            <a:ext cx="328220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9" y="2505075"/>
            <a:ext cx="3282206"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446815" y="1681163"/>
            <a:ext cx="329837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446815" y="2505075"/>
            <a:ext cx="3298370"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lvl1pPr>
              <a:defRPr/>
            </a:lvl1pPr>
          </a:lstStyle>
          <a:p>
            <a:r>
              <a:rPr lang="en-US" dirty="0"/>
              <a:t>20xx</a:t>
            </a:r>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Text Placeholder 4">
            <a:extLst>
              <a:ext uri="{FF2B5EF4-FFF2-40B4-BE49-F238E27FC236}">
                <a16:creationId xmlns:a16="http://schemas.microsoft.com/office/drawing/2014/main" id="{EF0B73B7-7EF9-4436-8B85-AC6CB551C086}"/>
              </a:ext>
            </a:extLst>
          </p:cNvPr>
          <p:cNvSpPr>
            <a:spLocks noGrp="1"/>
          </p:cNvSpPr>
          <p:nvPr>
            <p:ph type="body" sz="quarter" idx="13"/>
          </p:nvPr>
        </p:nvSpPr>
        <p:spPr>
          <a:xfrm>
            <a:off x="8053841" y="1681163"/>
            <a:ext cx="329837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Content Placeholder 5">
            <a:extLst>
              <a:ext uri="{FF2B5EF4-FFF2-40B4-BE49-F238E27FC236}">
                <a16:creationId xmlns:a16="http://schemas.microsoft.com/office/drawing/2014/main" id="{012A1950-E837-4678-94B1-FA24467145A1}"/>
              </a:ext>
            </a:extLst>
          </p:cNvPr>
          <p:cNvSpPr>
            <a:spLocks noGrp="1"/>
          </p:cNvSpPr>
          <p:nvPr>
            <p:ph sz="quarter" idx="14"/>
          </p:nvPr>
        </p:nvSpPr>
        <p:spPr>
          <a:xfrm>
            <a:off x="8053841" y="2505075"/>
            <a:ext cx="3298370"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Graphic 15">
            <a:extLst>
              <a:ext uri="{FF2B5EF4-FFF2-40B4-BE49-F238E27FC236}">
                <a16:creationId xmlns:a16="http://schemas.microsoft.com/office/drawing/2014/main" id="{C425DB15-1B5A-4780-98B4-C0921A42F5E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96A2980-FE4D-41BC-9B3F-DEC465C64C2D}"/>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5" name="Graphic 14">
            <a:extLst>
              <a:ext uri="{FF2B5EF4-FFF2-40B4-BE49-F238E27FC236}">
                <a16:creationId xmlns:a16="http://schemas.microsoft.com/office/drawing/2014/main" id="{2BBEE260-2DCA-4E68-9719-2D94DA7933BA}"/>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896866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8E95D367-78A2-47F5-B8D8-808AF3A34589}"/>
              </a:ext>
              <a:ext uri="{C183D7F6-B498-43B3-948B-1728B52AA6E4}">
                <adec:decorative xmlns:adec="http://schemas.microsoft.com/office/drawing/2017/decorative" val="1"/>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8" name="Graphic 11">
            <a:extLst>
              <a:ext uri="{FF2B5EF4-FFF2-40B4-BE49-F238E27FC236}">
                <a16:creationId xmlns:a16="http://schemas.microsoft.com/office/drawing/2014/main" id="{6109EF88-13AD-41C1-97AF-8C27729818AE}"/>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9" name="Graphic 10">
            <a:extLst>
              <a:ext uri="{FF2B5EF4-FFF2-40B4-BE49-F238E27FC236}">
                <a16:creationId xmlns:a16="http://schemas.microsoft.com/office/drawing/2014/main" id="{45E9990E-4826-4D59-9C78-9A4A6CA115C1}"/>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8F2C717-2A7A-4268-8EAA-2647EC66720C}"/>
              </a:ext>
            </a:extLst>
          </p:cNvPr>
          <p:cNvSpPr>
            <a:spLocks noGrp="1"/>
          </p:cNvSpPr>
          <p:nvPr>
            <p:ph type="title"/>
          </p:nvPr>
        </p:nvSpPr>
        <p:spPr>
          <a:xfrm>
            <a:off x="838200" y="989031"/>
            <a:ext cx="4984628" cy="1491339"/>
          </a:xfrm>
        </p:spPr>
        <p:txBody>
          <a:bodyPr anchor="b">
            <a:normAutofit/>
          </a:bodyPr>
          <a:lstStyle>
            <a:lvl1pPr>
              <a:defRPr sz="5400"/>
            </a:lvl1pPr>
          </a:lstStyle>
          <a:p>
            <a:r>
              <a:rPr lang="en-US" dirty="0"/>
              <a:t>Click to edit</a:t>
            </a:r>
          </a:p>
        </p:txBody>
      </p:sp>
      <p:sp>
        <p:nvSpPr>
          <p:cNvPr id="6" name="Text Placeholder 5">
            <a:extLst>
              <a:ext uri="{FF2B5EF4-FFF2-40B4-BE49-F238E27FC236}">
                <a16:creationId xmlns:a16="http://schemas.microsoft.com/office/drawing/2014/main" id="{FAFC668B-6914-4B3A-B7DF-20E1580B17B9}"/>
              </a:ext>
            </a:extLst>
          </p:cNvPr>
          <p:cNvSpPr>
            <a:spLocks noGrp="1"/>
          </p:cNvSpPr>
          <p:nvPr>
            <p:ph type="body" sz="quarter" idx="15"/>
          </p:nvPr>
        </p:nvSpPr>
        <p:spPr>
          <a:xfrm>
            <a:off x="838200" y="2814530"/>
            <a:ext cx="4984628" cy="3359258"/>
          </a:xfrm>
        </p:spPr>
        <p:txBody>
          <a:bodyPr>
            <a:normAutofit/>
          </a:bodyPr>
          <a:lstStyle>
            <a:lvl1pPr marL="0" indent="0">
              <a:buNone/>
              <a:defRPr lang="en-US" sz="1800" kern="1200" dirty="0" smtClean="0">
                <a:solidFill>
                  <a:schemeClr val="tx1"/>
                </a:solidFill>
                <a:latin typeface="+mn-lt"/>
                <a:ea typeface="+mn-ea"/>
                <a:cs typeface="+mn-cs"/>
              </a:defRPr>
            </a:lvl1pPr>
          </a:lstStyle>
          <a:p>
            <a:pPr lvl="0"/>
            <a:r>
              <a:rPr lang="en-US" dirty="0"/>
              <a:t>Click to edit Master text styles</a:t>
            </a:r>
          </a:p>
        </p:txBody>
      </p:sp>
      <p:sp>
        <p:nvSpPr>
          <p:cNvPr id="10" name="Picture Placeholder 9">
            <a:extLst>
              <a:ext uri="{FF2B5EF4-FFF2-40B4-BE49-F238E27FC236}">
                <a16:creationId xmlns:a16="http://schemas.microsoft.com/office/drawing/2014/main" id="{97407AA4-CC80-45E8-B78C-F0CF17563888}"/>
              </a:ext>
            </a:extLst>
          </p:cNvPr>
          <p:cNvSpPr>
            <a:spLocks noGrp="1"/>
          </p:cNvSpPr>
          <p:nvPr>
            <p:ph type="pic" sz="quarter" idx="13"/>
          </p:nvPr>
        </p:nvSpPr>
        <p:spPr>
          <a:xfrm>
            <a:off x="7464666" y="1678220"/>
            <a:ext cx="4267645" cy="4267645"/>
          </a:xfrm>
          <a:custGeom>
            <a:avLst/>
            <a:gdLst>
              <a:gd name="connsiteX0" fmla="*/ 2133823 w 4267645"/>
              <a:gd name="connsiteY0" fmla="*/ 0 h 4267645"/>
              <a:gd name="connsiteX1" fmla="*/ 4267645 w 4267645"/>
              <a:gd name="connsiteY1" fmla="*/ 2133823 h 4267645"/>
              <a:gd name="connsiteX2" fmla="*/ 2133823 w 4267645"/>
              <a:gd name="connsiteY2" fmla="*/ 4267645 h 4267645"/>
              <a:gd name="connsiteX3" fmla="*/ 0 w 4267645"/>
              <a:gd name="connsiteY3" fmla="*/ 2133823 h 4267645"/>
              <a:gd name="connsiteX4" fmla="*/ 2133823 w 4267645"/>
              <a:gd name="connsiteY4" fmla="*/ 0 h 4267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645" h="4267645">
                <a:moveTo>
                  <a:pt x="2133823" y="0"/>
                </a:moveTo>
                <a:cubicBezTo>
                  <a:pt x="3312299" y="0"/>
                  <a:pt x="4267645" y="955346"/>
                  <a:pt x="4267645" y="2133823"/>
                </a:cubicBezTo>
                <a:cubicBezTo>
                  <a:pt x="4267645" y="3312300"/>
                  <a:pt x="3312299" y="4267645"/>
                  <a:pt x="2133823" y="4267645"/>
                </a:cubicBezTo>
                <a:cubicBezTo>
                  <a:pt x="955346" y="4267645"/>
                  <a:pt x="0" y="3312300"/>
                  <a:pt x="0" y="2133823"/>
                </a:cubicBezTo>
                <a:cubicBezTo>
                  <a:pt x="0" y="955346"/>
                  <a:pt x="955346" y="0"/>
                  <a:pt x="2133823" y="0"/>
                </a:cubicBezTo>
                <a:close/>
              </a:path>
            </a:pathLst>
          </a:custGeom>
        </p:spPr>
        <p:txBody>
          <a:bodyPr wrap="square" anchor="ctr">
            <a:noAutofit/>
          </a:bodyPr>
          <a:lstStyle>
            <a:lvl1pPr algn="ctr">
              <a:defRPr/>
            </a:lvl1pPr>
          </a:lstStyle>
          <a:p>
            <a:endParaRPr lang="en-US" dirty="0"/>
          </a:p>
        </p:txBody>
      </p:sp>
      <p:sp>
        <p:nvSpPr>
          <p:cNvPr id="3" name="Date Placeholder 2">
            <a:extLst>
              <a:ext uri="{FF2B5EF4-FFF2-40B4-BE49-F238E27FC236}">
                <a16:creationId xmlns:a16="http://schemas.microsoft.com/office/drawing/2014/main" id="{E3B730DE-0120-46E6-8D3A-600D766F15D8}"/>
              </a:ext>
            </a:extLst>
          </p:cNvPr>
          <p:cNvSpPr>
            <a:spLocks noGrp="1"/>
          </p:cNvSpPr>
          <p:nvPr>
            <p:ph type="dt" sz="half" idx="16"/>
          </p:nvPr>
        </p:nvSpPr>
        <p:spPr/>
        <p:txBody>
          <a:bodyPr/>
          <a:lstStyle>
            <a:lvl1pPr>
              <a:defRPr>
                <a:solidFill>
                  <a:schemeClr val="accent2"/>
                </a:solidFill>
              </a:defRPr>
            </a:lvl1pPr>
          </a:lstStyle>
          <a:p>
            <a:r>
              <a:rPr lang="en-US" dirty="0"/>
              <a:t>20xx</a:t>
            </a:r>
          </a:p>
        </p:txBody>
      </p:sp>
      <p:sp>
        <p:nvSpPr>
          <p:cNvPr id="4" name="Footer Placeholder 3">
            <a:extLst>
              <a:ext uri="{FF2B5EF4-FFF2-40B4-BE49-F238E27FC236}">
                <a16:creationId xmlns:a16="http://schemas.microsoft.com/office/drawing/2014/main" id="{24043382-22FC-496B-AEE9-278F3734E2B8}"/>
              </a:ext>
            </a:extLst>
          </p:cNvPr>
          <p:cNvSpPr>
            <a:spLocks noGrp="1"/>
          </p:cNvSpPr>
          <p:nvPr>
            <p:ph type="ftr" sz="quarter" idx="17"/>
          </p:nvPr>
        </p:nvSpPr>
        <p:spPr>
          <a:xfrm>
            <a:off x="7962190" y="623907"/>
            <a:ext cx="4114800" cy="365125"/>
          </a:xfrm>
        </p:spPr>
        <p:txBody>
          <a:bodyPr/>
          <a:lstStyle>
            <a:lvl1pPr>
              <a:defRPr>
                <a:solidFill>
                  <a:schemeClr val="accent2"/>
                </a:solidFill>
              </a:defRPr>
            </a:lvl1pPr>
          </a:lstStyle>
          <a:p>
            <a:r>
              <a:rPr lang="en-US" dirty="0"/>
              <a:t>Sample Footer Text</a:t>
            </a:r>
          </a:p>
        </p:txBody>
      </p:sp>
      <p:sp>
        <p:nvSpPr>
          <p:cNvPr id="5" name="Slide Number Placeholder 4">
            <a:extLst>
              <a:ext uri="{FF2B5EF4-FFF2-40B4-BE49-F238E27FC236}">
                <a16:creationId xmlns:a16="http://schemas.microsoft.com/office/drawing/2014/main" id="{C8288E7F-4AC4-4AE1-9CDB-DE61BFDA668D}"/>
              </a:ext>
            </a:extLst>
          </p:cNvPr>
          <p:cNvSpPr>
            <a:spLocks noGrp="1"/>
          </p:cNvSpPr>
          <p:nvPr>
            <p:ph type="sldNum" sz="quarter" idx="18"/>
          </p:nvPr>
        </p:nvSpPr>
        <p:spPr/>
        <p:txBody>
          <a:bodyPr/>
          <a:lstStyle>
            <a:lvl1pPr>
              <a:defRPr>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4261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6CDB3-CB80-4B55-AA7A-C57DCAC8B79B}"/>
              </a:ext>
            </a:extLst>
          </p:cNvPr>
          <p:cNvSpPr>
            <a:spLocks noGrp="1"/>
          </p:cNvSpPr>
          <p:nvPr>
            <p:ph type="title"/>
          </p:nvPr>
        </p:nvSpPr>
        <p:spPr>
          <a:xfrm>
            <a:off x="1604908" y="894110"/>
            <a:ext cx="5181735" cy="2534890"/>
          </a:xfrm>
        </p:spPr>
        <p:txBody>
          <a:bodyPr anchor="b">
            <a:noAutofit/>
          </a:bodyPr>
          <a:lstStyle>
            <a:lvl1pPr>
              <a:defRPr lang="en-US" sz="5400" b="1" kern="1200" spc="400" baseline="0" dirty="0">
                <a:solidFill>
                  <a:schemeClr val="bg1"/>
                </a:solidFill>
                <a:latin typeface="+mn-lt"/>
                <a:ea typeface="+mj-ea"/>
                <a:cs typeface="+mj-cs"/>
              </a:defRPr>
            </a:lvl1pPr>
          </a:lstStyle>
          <a:p>
            <a:r>
              <a:rPr lang="en-US" dirty="0"/>
              <a:t>Click to edit</a:t>
            </a:r>
          </a:p>
        </p:txBody>
      </p:sp>
      <p:sp>
        <p:nvSpPr>
          <p:cNvPr id="24" name="Graphic 13">
            <a:extLst>
              <a:ext uri="{FF2B5EF4-FFF2-40B4-BE49-F238E27FC236}">
                <a16:creationId xmlns:a16="http://schemas.microsoft.com/office/drawing/2014/main" id="{EFD46DF2-E81B-4E77-B06D-F09DC585313D}"/>
              </a:ext>
              <a:ext uri="{C183D7F6-B498-43B3-948B-1728B52AA6E4}">
                <adec:decorative xmlns:adec="http://schemas.microsoft.com/office/drawing/2017/decorative" val="1"/>
              </a:ext>
            </a:extLst>
          </p:cNvPr>
          <p:cNvSpPr/>
          <p:nvPr userDrawn="1"/>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6" name="Graphic 12">
            <a:extLst>
              <a:ext uri="{FF2B5EF4-FFF2-40B4-BE49-F238E27FC236}">
                <a16:creationId xmlns:a16="http://schemas.microsoft.com/office/drawing/2014/main" id="{D044CC36-2EFF-44B0-90A3-986DACB7E88C}"/>
              </a:ext>
              <a:ext uri="{C183D7F6-B498-43B3-948B-1728B52AA6E4}">
                <adec:decorative xmlns:adec="http://schemas.microsoft.com/office/drawing/2017/decorative" val="1"/>
              </a:ext>
            </a:extLst>
          </p:cNvPr>
          <p:cNvSpPr/>
          <p:nvPr userDrawn="1"/>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8" name="Graphic 15">
            <a:extLst>
              <a:ext uri="{FF2B5EF4-FFF2-40B4-BE49-F238E27FC236}">
                <a16:creationId xmlns:a16="http://schemas.microsoft.com/office/drawing/2014/main" id="{AAA3D090-A815-4AF9-88CE-94F0B7DD36E3}"/>
              </a:ext>
              <a:ext uri="{C183D7F6-B498-43B3-948B-1728B52AA6E4}">
                <adec:decorative xmlns:adec="http://schemas.microsoft.com/office/drawing/2017/decorative" val="1"/>
              </a:ext>
            </a:extLst>
          </p:cNvPr>
          <p:cNvSpPr/>
          <p:nvPr userDrawn="1"/>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40" name="Text Placeholder 39">
            <a:extLst>
              <a:ext uri="{FF2B5EF4-FFF2-40B4-BE49-F238E27FC236}">
                <a16:creationId xmlns:a16="http://schemas.microsoft.com/office/drawing/2014/main" id="{498169C0-3B43-43E5-AC66-3B5B27A46602}"/>
              </a:ext>
            </a:extLst>
          </p:cNvPr>
          <p:cNvSpPr>
            <a:spLocks noGrp="1"/>
          </p:cNvSpPr>
          <p:nvPr>
            <p:ph type="body" sz="quarter" idx="16"/>
          </p:nvPr>
        </p:nvSpPr>
        <p:spPr>
          <a:xfrm>
            <a:off x="1604905" y="3728425"/>
            <a:ext cx="5181735" cy="2534890"/>
          </a:xfrm>
        </p:spPr>
        <p:txBody>
          <a:bodyPr>
            <a:normAutofit/>
          </a:bodyPr>
          <a:lstStyle>
            <a:lvl1pPr marL="0" indent="0">
              <a:buNone/>
              <a:defRPr lang="en-US" sz="2000" kern="1200" dirty="0" smtClean="0">
                <a:solidFill>
                  <a:schemeClr val="bg1"/>
                </a:solidFill>
                <a:latin typeface="+mn-lt"/>
                <a:ea typeface="+mn-ea"/>
                <a:cs typeface="+mn-cs"/>
              </a:defRPr>
            </a:lvl1pPr>
          </a:lstStyle>
          <a:p>
            <a:pPr lvl="0"/>
            <a:r>
              <a:rPr lang="en-US" dirty="0"/>
              <a:t>Click to edit Master text styles</a:t>
            </a:r>
          </a:p>
        </p:txBody>
      </p:sp>
      <p:sp>
        <p:nvSpPr>
          <p:cNvPr id="17" name="Picture Placeholder 16">
            <a:extLst>
              <a:ext uri="{FF2B5EF4-FFF2-40B4-BE49-F238E27FC236}">
                <a16:creationId xmlns:a16="http://schemas.microsoft.com/office/drawing/2014/main" id="{77F553A0-E179-4D32-97DB-0F367996796B}"/>
              </a:ext>
            </a:extLst>
          </p:cNvPr>
          <p:cNvSpPr>
            <a:spLocks noGrp="1"/>
          </p:cNvSpPr>
          <p:nvPr>
            <p:ph type="pic" sz="quarter" idx="14"/>
          </p:nvPr>
        </p:nvSpPr>
        <p:spPr>
          <a:xfrm>
            <a:off x="7130003" y="1856226"/>
            <a:ext cx="2040674" cy="2040674"/>
          </a:xfrm>
          <a:custGeom>
            <a:avLst/>
            <a:gdLst>
              <a:gd name="connsiteX0" fmla="*/ 1020337 w 2040674"/>
              <a:gd name="connsiteY0" fmla="*/ 0 h 2040674"/>
              <a:gd name="connsiteX1" fmla="*/ 2040674 w 2040674"/>
              <a:gd name="connsiteY1" fmla="*/ 1020337 h 2040674"/>
              <a:gd name="connsiteX2" fmla="*/ 1020337 w 2040674"/>
              <a:gd name="connsiteY2" fmla="*/ 2040674 h 2040674"/>
              <a:gd name="connsiteX3" fmla="*/ 0 w 2040674"/>
              <a:gd name="connsiteY3" fmla="*/ 1020337 h 2040674"/>
              <a:gd name="connsiteX4" fmla="*/ 1020337 w 2040674"/>
              <a:gd name="connsiteY4" fmla="*/ 0 h 204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0674" h="2040674">
                <a:moveTo>
                  <a:pt x="1020337" y="0"/>
                </a:moveTo>
                <a:cubicBezTo>
                  <a:pt x="1583854" y="0"/>
                  <a:pt x="2040674" y="456820"/>
                  <a:pt x="2040674" y="1020337"/>
                </a:cubicBezTo>
                <a:cubicBezTo>
                  <a:pt x="2040674" y="1583854"/>
                  <a:pt x="1583854" y="2040674"/>
                  <a:pt x="1020337" y="2040674"/>
                </a:cubicBezTo>
                <a:cubicBezTo>
                  <a:pt x="456820" y="2040674"/>
                  <a:pt x="0" y="1583854"/>
                  <a:pt x="0" y="1020337"/>
                </a:cubicBezTo>
                <a:cubicBezTo>
                  <a:pt x="0" y="456820"/>
                  <a:pt x="456820" y="0"/>
                  <a:pt x="1020337" y="0"/>
                </a:cubicBezTo>
                <a:close/>
              </a:path>
            </a:pathLst>
          </a:custGeom>
        </p:spPr>
        <p:txBody>
          <a:bodyPr wrap="square" anchor="ctr">
            <a:noAutofit/>
          </a:bodyPr>
          <a:lstStyle>
            <a:lvl1pPr algn="ctr">
              <a:defRPr/>
            </a:lvl1pPr>
          </a:lstStyle>
          <a:p>
            <a:endParaRPr lang="en-US" dirty="0"/>
          </a:p>
        </p:txBody>
      </p:sp>
      <p:sp>
        <p:nvSpPr>
          <p:cNvPr id="14" name="Picture Placeholder 13">
            <a:extLst>
              <a:ext uri="{FF2B5EF4-FFF2-40B4-BE49-F238E27FC236}">
                <a16:creationId xmlns:a16="http://schemas.microsoft.com/office/drawing/2014/main" id="{C9BD1CE3-05F6-44F6-B6FB-EB60AB96BE50}"/>
              </a:ext>
            </a:extLst>
          </p:cNvPr>
          <p:cNvSpPr>
            <a:spLocks noGrp="1"/>
          </p:cNvSpPr>
          <p:nvPr>
            <p:ph type="pic" sz="quarter" idx="13"/>
          </p:nvPr>
        </p:nvSpPr>
        <p:spPr>
          <a:xfrm>
            <a:off x="9325160" y="0"/>
            <a:ext cx="2866840" cy="2925044"/>
          </a:xfrm>
          <a:custGeom>
            <a:avLst/>
            <a:gdLst>
              <a:gd name="connsiteX0" fmla="*/ 1437601 w 2866840"/>
              <a:gd name="connsiteY0" fmla="*/ 0 h 2925044"/>
              <a:gd name="connsiteX1" fmla="*/ 1488735 w 2866840"/>
              <a:gd name="connsiteY1" fmla="*/ 0 h 2925044"/>
              <a:gd name="connsiteX2" fmla="*/ 1612768 w 2866840"/>
              <a:gd name="connsiteY2" fmla="*/ 6263 h 2925044"/>
              <a:gd name="connsiteX3" fmla="*/ 2860554 w 2866840"/>
              <a:gd name="connsiteY3" fmla="*/ 1026775 h 2925044"/>
              <a:gd name="connsiteX4" fmla="*/ 2866840 w 2866840"/>
              <a:gd name="connsiteY4" fmla="*/ 1051223 h 2925044"/>
              <a:gd name="connsiteX5" fmla="*/ 2866840 w 2866840"/>
              <a:gd name="connsiteY5" fmla="*/ 1872530 h 2925044"/>
              <a:gd name="connsiteX6" fmla="*/ 2860554 w 2866840"/>
              <a:gd name="connsiteY6" fmla="*/ 1896978 h 2925044"/>
              <a:gd name="connsiteX7" fmla="*/ 1463168 w 2866840"/>
              <a:gd name="connsiteY7" fmla="*/ 2925044 h 2925044"/>
              <a:gd name="connsiteX8" fmla="*/ 0 w 2866840"/>
              <a:gd name="connsiteY8" fmla="*/ 1461877 h 2925044"/>
              <a:gd name="connsiteX9" fmla="*/ 1313568 w 2866840"/>
              <a:gd name="connsiteY9" fmla="*/ 6263 h 292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66840" h="2925044">
                <a:moveTo>
                  <a:pt x="1437601" y="0"/>
                </a:moveTo>
                <a:lnTo>
                  <a:pt x="1488735" y="0"/>
                </a:lnTo>
                <a:lnTo>
                  <a:pt x="1612768" y="6263"/>
                </a:lnTo>
                <a:cubicBezTo>
                  <a:pt x="2203017" y="66206"/>
                  <a:pt x="2689551" y="476982"/>
                  <a:pt x="2860554" y="1026775"/>
                </a:cubicBezTo>
                <a:lnTo>
                  <a:pt x="2866840" y="1051223"/>
                </a:lnTo>
                <a:lnTo>
                  <a:pt x="2866840" y="1872530"/>
                </a:lnTo>
                <a:lnTo>
                  <a:pt x="2860554" y="1896978"/>
                </a:lnTo>
                <a:cubicBezTo>
                  <a:pt x="2675300" y="2492588"/>
                  <a:pt x="2119737" y="2925044"/>
                  <a:pt x="1463168" y="2925044"/>
                </a:cubicBezTo>
                <a:cubicBezTo>
                  <a:pt x="655082" y="2925044"/>
                  <a:pt x="0" y="2269962"/>
                  <a:pt x="0" y="1461877"/>
                </a:cubicBezTo>
                <a:cubicBezTo>
                  <a:pt x="0" y="704296"/>
                  <a:pt x="575756" y="81192"/>
                  <a:pt x="1313568" y="6263"/>
                </a:cubicBezTo>
                <a:close/>
              </a:path>
            </a:pathLst>
          </a:custGeom>
        </p:spPr>
        <p:txBody>
          <a:bodyPr wrap="square" anchor="ctr">
            <a:noAutofit/>
          </a:bodyPr>
          <a:lstStyle>
            <a:lvl1pPr algn="ctr">
              <a:defRPr/>
            </a:lvl1pPr>
          </a:lstStyle>
          <a:p>
            <a:endParaRPr lang="en-US" dirty="0"/>
          </a:p>
        </p:txBody>
      </p:sp>
      <p:sp>
        <p:nvSpPr>
          <p:cNvPr id="20" name="Picture Placeholder 19">
            <a:extLst>
              <a:ext uri="{FF2B5EF4-FFF2-40B4-BE49-F238E27FC236}">
                <a16:creationId xmlns:a16="http://schemas.microsoft.com/office/drawing/2014/main" id="{86562173-D9DF-4B80-B41C-B2366D8F2CC9}"/>
              </a:ext>
            </a:extLst>
          </p:cNvPr>
          <p:cNvSpPr>
            <a:spLocks noGrp="1"/>
          </p:cNvSpPr>
          <p:nvPr>
            <p:ph type="pic" sz="quarter" idx="15"/>
          </p:nvPr>
        </p:nvSpPr>
        <p:spPr>
          <a:xfrm>
            <a:off x="8465227" y="3267983"/>
            <a:ext cx="3726773" cy="3590017"/>
          </a:xfrm>
          <a:custGeom>
            <a:avLst/>
            <a:gdLst>
              <a:gd name="connsiteX0" fmla="*/ 2272751 w 3726773"/>
              <a:gd name="connsiteY0" fmla="*/ 0 h 3590017"/>
              <a:gd name="connsiteX1" fmla="*/ 3718432 w 3726773"/>
              <a:gd name="connsiteY1" fmla="*/ 518986 h 3590017"/>
              <a:gd name="connsiteX2" fmla="*/ 3726773 w 3726773"/>
              <a:gd name="connsiteY2" fmla="*/ 526567 h 3590017"/>
              <a:gd name="connsiteX3" fmla="*/ 3726773 w 3726773"/>
              <a:gd name="connsiteY3" fmla="*/ 3590017 h 3590017"/>
              <a:gd name="connsiteX4" fmla="*/ 422959 w 3726773"/>
              <a:gd name="connsiteY4" fmla="*/ 3590017 h 3590017"/>
              <a:gd name="connsiteX5" fmla="*/ 388150 w 3726773"/>
              <a:gd name="connsiteY5" fmla="*/ 3543469 h 3590017"/>
              <a:gd name="connsiteX6" fmla="*/ 0 w 3726773"/>
              <a:gd name="connsiteY6" fmla="*/ 2272752 h 3590017"/>
              <a:gd name="connsiteX7" fmla="*/ 2272751 w 3726773"/>
              <a:gd name="connsiteY7" fmla="*/ 0 h 359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6773" h="3590017">
                <a:moveTo>
                  <a:pt x="2272751" y="0"/>
                </a:moveTo>
                <a:cubicBezTo>
                  <a:pt x="2821903" y="0"/>
                  <a:pt x="3325566" y="194765"/>
                  <a:pt x="3718432" y="518986"/>
                </a:cubicBezTo>
                <a:lnTo>
                  <a:pt x="3726773" y="526567"/>
                </a:lnTo>
                <a:lnTo>
                  <a:pt x="3726773" y="3590017"/>
                </a:lnTo>
                <a:lnTo>
                  <a:pt x="422959" y="3590017"/>
                </a:lnTo>
                <a:lnTo>
                  <a:pt x="388150" y="3543469"/>
                </a:lnTo>
                <a:cubicBezTo>
                  <a:pt x="143093" y="3180735"/>
                  <a:pt x="0" y="2743454"/>
                  <a:pt x="0" y="2272752"/>
                </a:cubicBezTo>
                <a:cubicBezTo>
                  <a:pt x="0" y="1017546"/>
                  <a:pt x="1017546" y="0"/>
                  <a:pt x="2272751" y="0"/>
                </a:cubicBezTo>
                <a:close/>
              </a:path>
            </a:pathLst>
          </a:custGeom>
        </p:spPr>
        <p:txBody>
          <a:bodyPr wrap="square" anchor="ctr">
            <a:noAutofit/>
          </a:bodyPr>
          <a:lstStyle>
            <a:lvl1pPr algn="ctr">
              <a:defRPr/>
            </a:lvl1pPr>
          </a:lstStyle>
          <a:p>
            <a:endParaRPr lang="en-US" dirty="0"/>
          </a:p>
        </p:txBody>
      </p:sp>
      <p:sp>
        <p:nvSpPr>
          <p:cNvPr id="15" name="Slide Number Placeholder 8">
            <a:extLst>
              <a:ext uri="{FF2B5EF4-FFF2-40B4-BE49-F238E27FC236}">
                <a16:creationId xmlns:a16="http://schemas.microsoft.com/office/drawing/2014/main" id="{2CFE18B2-C456-4DF2-9D4C-6A9017A6200E}"/>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294A09A9-5501-47C1-A89A-A340965A2BE2}" type="slidenum">
              <a:rPr lang="en-US" smtClean="0"/>
              <a:pPr/>
              <a:t>‹#›</a:t>
            </a:fld>
            <a:endParaRPr lang="en-US" dirty="0"/>
          </a:p>
        </p:txBody>
      </p:sp>
      <p:cxnSp>
        <p:nvCxnSpPr>
          <p:cNvPr id="30" name="Straight Connector 29">
            <a:extLst>
              <a:ext uri="{FF2B5EF4-FFF2-40B4-BE49-F238E27FC236}">
                <a16:creationId xmlns:a16="http://schemas.microsoft.com/office/drawing/2014/main" id="{A8ABD619-DC62-4FA6-8ABC-122A5C4B422D}"/>
              </a:ext>
              <a:ext uri="{C183D7F6-B498-43B3-948B-1728B52AA6E4}">
                <adec:decorative xmlns:adec="http://schemas.microsoft.com/office/drawing/2017/decorative" val="1"/>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6698E82A-0F3A-4A95-B364-F76F0A493755}"/>
              </a:ext>
            </a:extLst>
          </p:cNvPr>
          <p:cNvSpPr>
            <a:spLocks noGrp="1"/>
          </p:cNvSpPr>
          <p:nvPr>
            <p:ph type="dt" sz="half" idx="17"/>
          </p:nvPr>
        </p:nvSpPr>
        <p:spPr>
          <a:xfrm>
            <a:off x="1301262" y="218220"/>
            <a:ext cx="2743200" cy="365125"/>
          </a:xfrm>
        </p:spPr>
        <p:txBody>
          <a:bodyPr/>
          <a:lstStyle>
            <a:lvl1pPr>
              <a:defRPr>
                <a:solidFill>
                  <a:schemeClr val="bg1"/>
                </a:solidFill>
              </a:defRPr>
            </a:lvl1pPr>
          </a:lstStyle>
          <a:p>
            <a:r>
              <a:rPr lang="en-US" dirty="0"/>
              <a:t>20xx</a:t>
            </a:r>
          </a:p>
        </p:txBody>
      </p:sp>
      <p:sp>
        <p:nvSpPr>
          <p:cNvPr id="4" name="Footer Placeholder 3">
            <a:extLst>
              <a:ext uri="{FF2B5EF4-FFF2-40B4-BE49-F238E27FC236}">
                <a16:creationId xmlns:a16="http://schemas.microsoft.com/office/drawing/2014/main" id="{04532504-F5A4-48F8-B4E9-260A94B9BDAC}"/>
              </a:ext>
            </a:extLst>
          </p:cNvPr>
          <p:cNvSpPr>
            <a:spLocks noGrp="1"/>
          </p:cNvSpPr>
          <p:nvPr>
            <p:ph type="ftr" sz="quarter" idx="18"/>
          </p:nvPr>
        </p:nvSpPr>
        <p:spPr>
          <a:xfrm rot="16200000">
            <a:off x="-762668" y="4999038"/>
            <a:ext cx="3352802" cy="365125"/>
          </a:xfrm>
        </p:spPr>
        <p:txBody>
          <a:bodyPr/>
          <a:lstStyle>
            <a:lvl1pPr>
              <a:defRPr>
                <a:solidFill>
                  <a:schemeClr val="bg1"/>
                </a:solidFill>
              </a:defRPr>
            </a:lvl1pPr>
          </a:lstStyle>
          <a:p>
            <a:r>
              <a:rPr lang="en-US" dirty="0"/>
              <a:t>Sample Footer Text</a:t>
            </a:r>
          </a:p>
        </p:txBody>
      </p:sp>
    </p:spTree>
    <p:extLst>
      <p:ext uri="{BB962C8B-B14F-4D97-AF65-F5344CB8AC3E}">
        <p14:creationId xmlns:p14="http://schemas.microsoft.com/office/powerpoint/2010/main" val="2651618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FE17E6-924C-47EE-8164-2CD1687C753A}"/>
              </a:ext>
              <a:ext uri="{C183D7F6-B498-43B3-948B-1728B52AA6E4}">
                <adec:decorative xmlns:adec="http://schemas.microsoft.com/office/drawing/2017/decorative" val="1"/>
              </a:ext>
            </a:extLst>
          </p:cNvPr>
          <p:cNvSpPr/>
          <p:nvPr userDrawn="1"/>
        </p:nvSpPr>
        <p:spPr>
          <a:xfrm>
            <a:off x="1123008" y="252743"/>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6572DC8-7C70-4BE2-9DB2-CFABD37F8F56}"/>
              </a:ext>
              <a:ext uri="{C183D7F6-B498-43B3-948B-1728B52AA6E4}">
                <adec:decorative xmlns:adec="http://schemas.microsoft.com/office/drawing/2017/decorative" val="1"/>
              </a:ext>
            </a:extLst>
          </p:cNvPr>
          <p:cNvSpPr/>
          <p:nvPr userDrawn="1"/>
        </p:nvSpPr>
        <p:spPr>
          <a:xfrm>
            <a:off x="425449" y="3548095"/>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6392583" y="252743"/>
            <a:ext cx="4434721" cy="1965163"/>
          </a:xfrm>
        </p:spPr>
        <p:txBody>
          <a:bodyPr anchor="b">
            <a:normAutofit/>
          </a:bodyPr>
          <a:lstStyle>
            <a:lvl1pPr>
              <a:defRPr lang="en-US" sz="5400" kern="1200" dirty="0">
                <a:solidFill>
                  <a:schemeClr val="tx1"/>
                </a:solidFill>
                <a:latin typeface="+mj-lt"/>
                <a:ea typeface="+mj-ea"/>
                <a:cs typeface="+mj-cs"/>
              </a:defRPr>
            </a:lvl1pPr>
          </a:lstStyle>
          <a:p>
            <a:r>
              <a:rPr lang="en-US" dirty="0"/>
              <a:t>Click to edit</a:t>
            </a:r>
          </a:p>
        </p:txBody>
      </p:sp>
      <p:sp>
        <p:nvSpPr>
          <p:cNvPr id="21" name="Picture Placeholder 20">
            <a:extLst>
              <a:ext uri="{FF2B5EF4-FFF2-40B4-BE49-F238E27FC236}">
                <a16:creationId xmlns:a16="http://schemas.microsoft.com/office/drawing/2014/main" id="{6A9682C5-2804-43F9-B365-D5F853CEB37A}"/>
              </a:ext>
            </a:extLst>
          </p:cNvPr>
          <p:cNvSpPr>
            <a:spLocks noGrp="1"/>
          </p:cNvSpPr>
          <p:nvPr>
            <p:ph type="pic" sz="quarter" idx="10"/>
          </p:nvPr>
        </p:nvSpPr>
        <p:spPr>
          <a:xfrm>
            <a:off x="1352550" y="539750"/>
            <a:ext cx="4281488" cy="2468563"/>
          </a:xfrm>
        </p:spPr>
        <p:txBody>
          <a:bodyPr/>
          <a:lstStyle/>
          <a:p>
            <a:endParaRPr lang="en-US" dirty="0"/>
          </a:p>
        </p:txBody>
      </p:sp>
      <p:sp>
        <p:nvSpPr>
          <p:cNvPr id="23" name="Picture Placeholder 22">
            <a:extLst>
              <a:ext uri="{FF2B5EF4-FFF2-40B4-BE49-F238E27FC236}">
                <a16:creationId xmlns:a16="http://schemas.microsoft.com/office/drawing/2014/main" id="{1E5E2300-A2FB-4449-8855-6D21495825B0}"/>
              </a:ext>
            </a:extLst>
          </p:cNvPr>
          <p:cNvSpPr>
            <a:spLocks noGrp="1"/>
          </p:cNvSpPr>
          <p:nvPr>
            <p:ph type="pic" sz="quarter" idx="11"/>
          </p:nvPr>
        </p:nvSpPr>
        <p:spPr>
          <a:xfrm>
            <a:off x="654050" y="3835400"/>
            <a:ext cx="4281488" cy="2468563"/>
          </a:xfrm>
        </p:spPr>
        <p:txBody>
          <a:bodyPr/>
          <a:lstStyle/>
          <a:p>
            <a:endParaRPr lang="en-US" dirty="0"/>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2645922"/>
            <a:ext cx="4434721" cy="3710427"/>
          </a:xfrm>
        </p:spPr>
        <p:txBody>
          <a:bodyPr anchor="t">
            <a:normAutofit/>
          </a:bodyPr>
          <a:lstStyle>
            <a:lvl1pPr>
              <a:defRPr sz="1800"/>
            </a:lvl1pPr>
          </a:lstStyle>
          <a:p>
            <a:r>
              <a:rPr lang="en-US" sz="1800" dirty="0">
                <a:cs typeface="Calibri"/>
              </a:rPr>
              <a:t>Click to edit master text style</a:t>
            </a:r>
          </a:p>
        </p:txBody>
      </p:sp>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2" name="Date Placeholder 6">
            <a:extLst>
              <a:ext uri="{FF2B5EF4-FFF2-40B4-BE49-F238E27FC236}">
                <a16:creationId xmlns:a16="http://schemas.microsoft.com/office/drawing/2014/main" id="{5899A11A-FB87-441D-8F10-20485D20E770}"/>
              </a:ext>
            </a:extLst>
          </p:cNvPr>
          <p:cNvSpPr>
            <a:spLocks noGrp="1"/>
          </p:cNvSpPr>
          <p:nvPr>
            <p:ph type="dt" sz="half" idx="12"/>
          </p:nvPr>
        </p:nvSpPr>
        <p:spPr>
          <a:xfrm>
            <a:off x="5785751" y="6356350"/>
            <a:ext cx="2743200" cy="365125"/>
          </a:xfrm>
        </p:spPr>
        <p:txBody>
          <a:bodyPr/>
          <a:lstStyle>
            <a:lvl1pPr>
              <a:defRPr>
                <a:solidFill>
                  <a:schemeClr val="accent2"/>
                </a:solidFill>
              </a:defRPr>
            </a:lvl1pPr>
          </a:lstStyle>
          <a:p>
            <a:r>
              <a:rPr lang="en-US" dirty="0"/>
              <a:t>20xx</a:t>
            </a:r>
          </a:p>
        </p:txBody>
      </p:sp>
      <p:sp>
        <p:nvSpPr>
          <p:cNvPr id="24" name="Footer Placeholder 7">
            <a:extLst>
              <a:ext uri="{FF2B5EF4-FFF2-40B4-BE49-F238E27FC236}">
                <a16:creationId xmlns:a16="http://schemas.microsoft.com/office/drawing/2014/main" id="{58BCD522-5AD9-4F60-813E-CB3B6AEAB6E2}"/>
              </a:ext>
            </a:extLst>
          </p:cNvPr>
          <p:cNvSpPr>
            <a:spLocks noGrp="1"/>
          </p:cNvSpPr>
          <p:nvPr>
            <p:ph type="ftr" sz="quarter" idx="13"/>
          </p:nvPr>
        </p:nvSpPr>
        <p:spPr>
          <a:xfrm rot="16200000">
            <a:off x="9812116" y="1591485"/>
            <a:ext cx="3548094" cy="365125"/>
          </a:xfrm>
        </p:spPr>
        <p:txBody>
          <a:bodyPr/>
          <a:lstStyle>
            <a:lvl1pPr>
              <a:defRPr>
                <a:solidFill>
                  <a:schemeClr val="accent2"/>
                </a:solidFill>
              </a:defRPr>
            </a:lvl1pPr>
          </a:lstStyle>
          <a:p>
            <a:r>
              <a:rPr lang="en-US" dirty="0"/>
              <a:t>Sample Footer Text</a:t>
            </a:r>
          </a:p>
        </p:txBody>
      </p:sp>
      <p:sp>
        <p:nvSpPr>
          <p:cNvPr id="25" name="Slide Number Placeholder 8">
            <a:extLst>
              <a:ext uri="{FF2B5EF4-FFF2-40B4-BE49-F238E27FC236}">
                <a16:creationId xmlns:a16="http://schemas.microsoft.com/office/drawing/2014/main" id="{AE30A9EF-2135-43EE-8E37-70C7EE1BCAF4}"/>
              </a:ext>
            </a:extLst>
          </p:cNvPr>
          <p:cNvSpPr>
            <a:spLocks noGrp="1"/>
          </p:cNvSpPr>
          <p:nvPr>
            <p:ph type="sldNum" sz="quarter" idx="14"/>
          </p:nvPr>
        </p:nvSpPr>
        <p:spPr>
          <a:xfrm>
            <a:off x="8610600" y="6356350"/>
            <a:ext cx="2743200" cy="365125"/>
          </a:xfrm>
        </p:spPr>
        <p:txBody>
          <a:bodyPr/>
          <a:lstStyle>
            <a:lvl1pPr>
              <a:defRPr>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2446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E48A8E28-7873-4AFA-A619-0E497E0180D0}"/>
              </a:ext>
              <a:ext uri="{C183D7F6-B498-43B3-948B-1728B52AA6E4}">
                <adec:decorative xmlns:adec="http://schemas.microsoft.com/office/drawing/2017/decorative" val="1"/>
              </a:ext>
            </a:extLst>
          </p:cNvPr>
          <p:cNvSpPr/>
          <p:nvPr userDrawn="1"/>
        </p:nvSpPr>
        <p:spPr>
          <a:xfrm>
            <a:off x="192268" y="536567"/>
            <a:ext cx="5784867" cy="5784867"/>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867340" y="2446418"/>
            <a:ext cx="4434721" cy="1965163"/>
          </a:xfrm>
        </p:spPr>
        <p:txBody>
          <a:bodyPr anchor="ctr">
            <a:normAutofit/>
          </a:bodyPr>
          <a:lstStyle>
            <a:lvl1pPr algn="ctr">
              <a:defRPr lang="en-US" sz="4500" kern="1200" dirty="0">
                <a:solidFill>
                  <a:schemeClr val="bg1"/>
                </a:solidFill>
                <a:latin typeface="+mj-lt"/>
                <a:ea typeface="+mj-ea"/>
                <a:cs typeface="+mj-cs"/>
              </a:defRPr>
            </a:lvl1pPr>
          </a:lstStyle>
          <a:p>
            <a:r>
              <a:rPr lang="en-US" dirty="0"/>
              <a:t>Click to edit</a:t>
            </a:r>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536567"/>
            <a:ext cx="4518504" cy="5784867"/>
          </a:xfrm>
        </p:spPr>
        <p:txBody>
          <a:bodyPr anchor="ctr">
            <a:normAutofit/>
          </a:bodyPr>
          <a:lstStyle>
            <a:lvl1pPr marL="0" indent="0">
              <a:lnSpc>
                <a:spcPts val="2500"/>
              </a:lnSpc>
              <a:buNone/>
              <a:defRPr sz="1800"/>
            </a:lvl1pPr>
          </a:lstStyle>
          <a:p>
            <a:r>
              <a:rPr lang="en-US" sz="1800" dirty="0">
                <a:cs typeface="Calibri"/>
              </a:rPr>
              <a:t>Click to edit master text style</a:t>
            </a:r>
          </a:p>
        </p:txBody>
      </p:sp>
      <p:sp>
        <p:nvSpPr>
          <p:cNvPr id="4" name="Graphic 13">
            <a:extLst>
              <a:ext uri="{FF2B5EF4-FFF2-40B4-BE49-F238E27FC236}">
                <a16:creationId xmlns:a16="http://schemas.microsoft.com/office/drawing/2014/main" id="{5EB0124E-1A8A-4EB1-A9CF-E273590B60B9}"/>
              </a:ext>
              <a:ext uri="{C183D7F6-B498-43B3-948B-1728B52AA6E4}">
                <adec:decorative xmlns:adec="http://schemas.microsoft.com/office/drawing/2017/decorative" val="1"/>
              </a:ext>
            </a:extLst>
          </p:cNvPr>
          <p:cNvSpPr/>
          <p:nvPr userDrawn="1"/>
        </p:nvSpPr>
        <p:spPr>
          <a:xfrm>
            <a:off x="1109945" y="351421"/>
            <a:ext cx="198609" cy="198609"/>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accent2"/>
          </a:solidFill>
          <a:ln w="603" cap="flat">
            <a:noFill/>
            <a:prstDash val="solid"/>
            <a:miter/>
          </a:ln>
        </p:spPr>
        <p:txBody>
          <a:bodyPr rtlCol="0" anchor="ctr"/>
          <a:lstStyle/>
          <a:p>
            <a:endParaRPr lang="en-US" dirty="0"/>
          </a:p>
        </p:txBody>
      </p:sp>
      <p:sp>
        <p:nvSpPr>
          <p:cNvPr id="5" name="Graphic 12">
            <a:extLst>
              <a:ext uri="{FF2B5EF4-FFF2-40B4-BE49-F238E27FC236}">
                <a16:creationId xmlns:a16="http://schemas.microsoft.com/office/drawing/2014/main" id="{44654EA2-A648-4219-B093-1C05AE964626}"/>
              </a:ext>
              <a:ext uri="{C183D7F6-B498-43B3-948B-1728B52AA6E4}">
                <adec:decorative xmlns:adec="http://schemas.microsoft.com/office/drawing/2017/decorative" val="1"/>
              </a:ext>
            </a:extLst>
          </p:cNvPr>
          <p:cNvSpPr/>
          <p:nvPr userDrawn="1"/>
        </p:nvSpPr>
        <p:spPr>
          <a:xfrm>
            <a:off x="5425883" y="5732852"/>
            <a:ext cx="130186" cy="130186"/>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81C0EC89-A66C-4027-8FF0-F7605B506229}"/>
              </a:ext>
              <a:ext uri="{C183D7F6-B498-43B3-948B-1728B52AA6E4}">
                <adec:decorative xmlns:adec="http://schemas.microsoft.com/office/drawing/2017/decorative" val="1"/>
              </a:ext>
            </a:extLst>
          </p:cNvPr>
          <p:cNvSpPr/>
          <p:nvPr userDrawn="1"/>
        </p:nvSpPr>
        <p:spPr>
          <a:xfrm>
            <a:off x="539223" y="1072473"/>
            <a:ext cx="182432" cy="182432"/>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7" name="Date Placeholder 6">
            <a:extLst>
              <a:ext uri="{FF2B5EF4-FFF2-40B4-BE49-F238E27FC236}">
                <a16:creationId xmlns:a16="http://schemas.microsoft.com/office/drawing/2014/main" id="{5B95D6AF-D6A0-4AA6-9810-97D9EBF6771A}"/>
              </a:ext>
            </a:extLst>
          </p:cNvPr>
          <p:cNvSpPr>
            <a:spLocks noGrp="1"/>
          </p:cNvSpPr>
          <p:nvPr>
            <p:ph type="dt" sz="half" idx="10"/>
          </p:nvPr>
        </p:nvSpPr>
        <p:spPr>
          <a:xfrm>
            <a:off x="5785751" y="6356350"/>
            <a:ext cx="2743200" cy="365125"/>
          </a:xfrm>
        </p:spPr>
        <p:txBody>
          <a:bodyPr/>
          <a:lstStyle>
            <a:lvl1pPr>
              <a:defRPr>
                <a:solidFill>
                  <a:schemeClr val="accent2"/>
                </a:solidFill>
              </a:defRPr>
            </a:lvl1pPr>
          </a:lstStyle>
          <a:p>
            <a:r>
              <a:rPr lang="en-US" dirty="0"/>
              <a:t>20xx</a:t>
            </a:r>
          </a:p>
        </p:txBody>
      </p:sp>
      <p:sp>
        <p:nvSpPr>
          <p:cNvPr id="8" name="Footer Placeholder 7">
            <a:extLst>
              <a:ext uri="{FF2B5EF4-FFF2-40B4-BE49-F238E27FC236}">
                <a16:creationId xmlns:a16="http://schemas.microsoft.com/office/drawing/2014/main" id="{A6E5DE1C-B9B3-43A2-ADC2-A1E16556824E}"/>
              </a:ext>
            </a:extLst>
          </p:cNvPr>
          <p:cNvSpPr>
            <a:spLocks noGrp="1"/>
          </p:cNvSpPr>
          <p:nvPr>
            <p:ph type="ftr" sz="quarter" idx="11"/>
          </p:nvPr>
        </p:nvSpPr>
        <p:spPr>
          <a:xfrm rot="16200000">
            <a:off x="9812116" y="1591485"/>
            <a:ext cx="3548094" cy="365125"/>
          </a:xfrm>
        </p:spPr>
        <p:txBody>
          <a:bodyPr/>
          <a:lstStyle>
            <a:lvl1pPr>
              <a:defRPr>
                <a:solidFill>
                  <a:schemeClr val="accent2"/>
                </a:solidFill>
              </a:defRPr>
            </a:lvl1pPr>
          </a:lstStyle>
          <a:p>
            <a:r>
              <a:rPr lang="en-US" dirty="0"/>
              <a:t>Sample Footer Text</a:t>
            </a:r>
          </a:p>
        </p:txBody>
      </p:sp>
      <p:sp>
        <p:nvSpPr>
          <p:cNvPr id="9" name="Slide Number Placeholder 8">
            <a:extLst>
              <a:ext uri="{FF2B5EF4-FFF2-40B4-BE49-F238E27FC236}">
                <a16:creationId xmlns:a16="http://schemas.microsoft.com/office/drawing/2014/main" id="{A82333A7-2FA8-4CD0-8D5D-EE98B3E37D8F}"/>
              </a:ext>
            </a:extLst>
          </p:cNvPr>
          <p:cNvSpPr>
            <a:spLocks noGrp="1"/>
          </p:cNvSpPr>
          <p:nvPr>
            <p:ph type="sldNum" sz="quarter" idx="12"/>
          </p:nvPr>
        </p:nvSpPr>
        <p:spPr/>
        <p:txBody>
          <a:bodyPr/>
          <a:lstStyle>
            <a:lvl1pPr>
              <a:defRPr>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67933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F236E68-2CF8-44ED-939D-0302808CE819}"/>
              </a:ext>
            </a:extLst>
          </p:cNvPr>
          <p:cNvSpPr>
            <a:spLocks noGrp="1"/>
          </p:cNvSpPr>
          <p:nvPr>
            <p:ph type="pic" sz="quarter" idx="13"/>
          </p:nvPr>
        </p:nvSpPr>
        <p:spPr>
          <a:xfrm>
            <a:off x="0" y="0"/>
            <a:ext cx="12188370" cy="6858000"/>
          </a:xfrm>
          <a:custGeom>
            <a:avLst/>
            <a:gdLst>
              <a:gd name="connsiteX0" fmla="*/ 0 w 12188370"/>
              <a:gd name="connsiteY0" fmla="*/ 0 h 6858000"/>
              <a:gd name="connsiteX1" fmla="*/ 12188370 w 12188370"/>
              <a:gd name="connsiteY1" fmla="*/ 0 h 6858000"/>
              <a:gd name="connsiteX2" fmla="*/ 12188370 w 12188370"/>
              <a:gd name="connsiteY2" fmla="*/ 6858000 h 6858000"/>
              <a:gd name="connsiteX3" fmla="*/ 0 w 12188370"/>
              <a:gd name="connsiteY3" fmla="*/ 6858000 h 6858000"/>
              <a:gd name="connsiteX4" fmla="*/ 0 w 12188370"/>
              <a:gd name="connsiteY4" fmla="*/ 843875 h 6858000"/>
              <a:gd name="connsiteX5" fmla="*/ 8473201 w 12188370"/>
              <a:gd name="connsiteY5" fmla="*/ 843875 h 6858000"/>
              <a:gd name="connsiteX6" fmla="*/ 8473201 w 12188370"/>
              <a:gd name="connsiteY6" fmla="*/ 816443 h 6858000"/>
              <a:gd name="connsiteX7" fmla="*/ 0 w 12188370"/>
              <a:gd name="connsiteY7" fmla="*/ 8164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370" h="6858000">
                <a:moveTo>
                  <a:pt x="0" y="0"/>
                </a:moveTo>
                <a:lnTo>
                  <a:pt x="12188370" y="0"/>
                </a:lnTo>
                <a:lnTo>
                  <a:pt x="12188370" y="6858000"/>
                </a:lnTo>
                <a:lnTo>
                  <a:pt x="0" y="6858000"/>
                </a:lnTo>
                <a:lnTo>
                  <a:pt x="0" y="843875"/>
                </a:lnTo>
                <a:lnTo>
                  <a:pt x="8473201" y="843875"/>
                </a:lnTo>
                <a:lnTo>
                  <a:pt x="8473201" y="816443"/>
                </a:lnTo>
                <a:lnTo>
                  <a:pt x="0" y="816443"/>
                </a:lnTo>
                <a:close/>
              </a:path>
            </a:pathLst>
          </a:custGeom>
        </p:spPr>
        <p:txBody>
          <a:bodyPr wrap="square">
            <a:noAutofit/>
          </a:bodyPr>
          <a:lstStyle/>
          <a:p>
            <a:endParaRPr lang="en-US" dirty="0"/>
          </a:p>
        </p:txBody>
      </p:sp>
      <p:sp>
        <p:nvSpPr>
          <p:cNvPr id="2" name="Title 1">
            <a:extLst>
              <a:ext uri="{FF2B5EF4-FFF2-40B4-BE49-F238E27FC236}">
                <a16:creationId xmlns:a16="http://schemas.microsoft.com/office/drawing/2014/main" id="{532F3A8F-B976-406D-827A-8714EFF80344}"/>
              </a:ext>
            </a:extLst>
          </p:cNvPr>
          <p:cNvSpPr>
            <a:spLocks noGrp="1"/>
          </p:cNvSpPr>
          <p:nvPr>
            <p:ph type="title" hasCustomPrompt="1"/>
          </p:nvPr>
        </p:nvSpPr>
        <p:spPr>
          <a:xfrm>
            <a:off x="1256275" y="2276439"/>
            <a:ext cx="9679448" cy="2868439"/>
          </a:xfrm>
        </p:spPr>
        <p:txBody>
          <a:bodyPr anchor="b">
            <a:noAutofit/>
          </a:bodyPr>
          <a:lstStyle>
            <a:lvl1pPr algn="l">
              <a:defRPr lang="en-US" sz="7200" b="1" kern="1200" cap="all" dirty="0">
                <a:solidFill>
                  <a:schemeClr val="bg1"/>
                </a:solidFill>
                <a:latin typeface="+mj-lt"/>
                <a:ea typeface="+mj-ea"/>
                <a:cs typeface="+mj-cs"/>
              </a:defRPr>
            </a:lvl1pPr>
          </a:lstStyle>
          <a:p>
            <a:r>
              <a:rPr lang="en-US" dirty="0"/>
              <a:t>CLICK TO EDIT MASTER TITLE STYLE</a:t>
            </a:r>
          </a:p>
        </p:txBody>
      </p:sp>
      <p:sp>
        <p:nvSpPr>
          <p:cNvPr id="13" name="Text Placeholder 3">
            <a:extLst>
              <a:ext uri="{FF2B5EF4-FFF2-40B4-BE49-F238E27FC236}">
                <a16:creationId xmlns:a16="http://schemas.microsoft.com/office/drawing/2014/main" id="{91D9E9B9-E0A7-4C75-946E-BBAEBCC2CA6A}"/>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lvl1pPr marL="0" indent="0">
              <a:buNone/>
              <a:defRPr sz="2000">
                <a:solidFill>
                  <a:schemeClr val="bg1"/>
                </a:solidFill>
              </a:defRPr>
            </a:lvl1pPr>
          </a:lstStyle>
          <a:p>
            <a:r>
              <a:rPr lang="en-US" sz="2000" kern="1200" dirty="0">
                <a:solidFill>
                  <a:srgbClr val="FFFFFF"/>
                </a:solidFill>
                <a:latin typeface="+mn-lt"/>
                <a:ea typeface="+mn-ea"/>
                <a:cs typeface="+mn-cs"/>
              </a:rPr>
              <a:t>Subtitle</a:t>
            </a:r>
          </a:p>
        </p:txBody>
      </p:sp>
      <p:cxnSp>
        <p:nvCxnSpPr>
          <p:cNvPr id="6" name="Straight Connector 5">
            <a:extLst>
              <a:ext uri="{FF2B5EF4-FFF2-40B4-BE49-F238E27FC236}">
                <a16:creationId xmlns:a16="http://schemas.microsoft.com/office/drawing/2014/main" id="{03C6873F-B921-4626-97A7-FD8E9398E4E7}"/>
              </a:ext>
            </a:extLst>
          </p:cNvPr>
          <p:cNvCxnSpPr>
            <a:cxnSpLocks/>
          </p:cNvCxnSpPr>
          <p:nvPr userDrawn="1"/>
        </p:nvCxnSpPr>
        <p:spPr>
          <a:xfrm flipH="1">
            <a:off x="-10886" y="821523"/>
            <a:ext cx="84732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Graphic 13">
            <a:extLst>
              <a:ext uri="{FF2B5EF4-FFF2-40B4-BE49-F238E27FC236}">
                <a16:creationId xmlns:a16="http://schemas.microsoft.com/office/drawing/2014/main" id="{275D0799-1240-4A8C-98BF-96679D262568}"/>
              </a:ext>
            </a:extLst>
          </p:cNvPr>
          <p:cNvSpPr/>
          <p:nvPr userDrawn="1"/>
        </p:nvSpPr>
        <p:spPr>
          <a:xfrm>
            <a:off x="544954" y="2865643"/>
            <a:ext cx="146329" cy="157937"/>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9" name="Graphic 12">
            <a:extLst>
              <a:ext uri="{FF2B5EF4-FFF2-40B4-BE49-F238E27FC236}">
                <a16:creationId xmlns:a16="http://schemas.microsoft.com/office/drawing/2014/main" id="{3F7A1898-37E9-4DF7-9E1E-A5D41681C6D9}"/>
              </a:ext>
            </a:extLst>
          </p:cNvPr>
          <p:cNvSpPr/>
          <p:nvPr userDrawn="1"/>
        </p:nvSpPr>
        <p:spPr>
          <a:xfrm>
            <a:off x="903734" y="3094942"/>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9" name="Graphic 15">
            <a:extLst>
              <a:ext uri="{FF2B5EF4-FFF2-40B4-BE49-F238E27FC236}">
                <a16:creationId xmlns:a16="http://schemas.microsoft.com/office/drawing/2014/main" id="{DA49FC99-340D-4901-98CD-6C4D1941C969}"/>
              </a:ext>
            </a:extLst>
          </p:cNvPr>
          <p:cNvSpPr/>
          <p:nvPr userDrawn="1"/>
        </p:nvSpPr>
        <p:spPr>
          <a:xfrm>
            <a:off x="532920" y="361923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136867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normAutofit/>
          </a:bodyPr>
          <a:lstStyle>
            <a:lvl1pPr>
              <a:defRPr sz="5400"/>
            </a:lvl1pPr>
          </a:lstStyle>
          <a:p>
            <a:r>
              <a:rPr lang="en-US" dirty="0"/>
              <a:t>Click to edit Master title style</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lvl1pPr>
          </a:lstStyle>
          <a:p>
            <a:r>
              <a:rPr lang="en-US" dirty="0"/>
              <a:t>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41674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normAutofit/>
          </a:bodyPr>
          <a:lstStyle>
            <a:lvl1pPr>
              <a:defRPr sz="5400"/>
            </a:lvl1pPr>
          </a:lstStyle>
          <a:p>
            <a:r>
              <a:rPr lang="en-US" dirty="0"/>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1284395" y="1825625"/>
            <a:ext cx="10069401"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lvl1pPr>
          </a:lstStyle>
          <a:p>
            <a:r>
              <a:rPr lang="en-US" dirty="0"/>
              <a:t>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6254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67D4E1F-D8DD-4ED2-8901-A47E930891B9}"/>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6392583" y="252743"/>
            <a:ext cx="4434721" cy="4820000"/>
          </a:xfrm>
        </p:spPr>
        <p:txBody>
          <a:bodyPr anchor="b">
            <a:normAutofit/>
          </a:bodyPr>
          <a:lstStyle>
            <a:lvl1pPr>
              <a:defRPr lang="en-US" sz="5400" kern="1200" dirty="0">
                <a:solidFill>
                  <a:schemeClr val="tx1"/>
                </a:solidFill>
                <a:latin typeface="+mj-lt"/>
                <a:ea typeface="+mj-ea"/>
                <a:cs typeface="+mj-cs"/>
              </a:defRPr>
            </a:lvl1pPr>
          </a:lstStyle>
          <a:p>
            <a:r>
              <a:rPr lang="en-US" dirty="0"/>
              <a:t>Click to edit</a:t>
            </a:r>
          </a:p>
        </p:txBody>
      </p:sp>
      <p:sp>
        <p:nvSpPr>
          <p:cNvPr id="21" name="Picture Placeholder 20">
            <a:extLst>
              <a:ext uri="{FF2B5EF4-FFF2-40B4-BE49-F238E27FC236}">
                <a16:creationId xmlns:a16="http://schemas.microsoft.com/office/drawing/2014/main" id="{6A9682C5-2804-43F9-B365-D5F853CEB37A}"/>
              </a:ext>
            </a:extLst>
          </p:cNvPr>
          <p:cNvSpPr>
            <a:spLocks noGrp="1"/>
          </p:cNvSpPr>
          <p:nvPr>
            <p:ph type="pic" sz="quarter" idx="10"/>
          </p:nvPr>
        </p:nvSpPr>
        <p:spPr>
          <a:xfrm>
            <a:off x="273301" y="299507"/>
            <a:ext cx="5221620" cy="6258985"/>
          </a:xfrm>
        </p:spPr>
        <p:txBody>
          <a:bodyPr/>
          <a:lstStyle/>
          <a:p>
            <a:endParaRPr lang="en-US" dirty="0"/>
          </a:p>
        </p:txBody>
      </p:sp>
      <p:sp>
        <p:nvSpPr>
          <p:cNvPr id="20" name="Date Placeholder 3">
            <a:extLst>
              <a:ext uri="{FF2B5EF4-FFF2-40B4-BE49-F238E27FC236}">
                <a16:creationId xmlns:a16="http://schemas.microsoft.com/office/drawing/2014/main" id="{E19B6EE4-4480-4732-A518-32AAC2EC081A}"/>
              </a:ext>
            </a:extLst>
          </p:cNvPr>
          <p:cNvSpPr>
            <a:spLocks noGrp="1"/>
          </p:cNvSpPr>
          <p:nvPr>
            <p:ph type="dt" sz="half" idx="11"/>
          </p:nvPr>
        </p:nvSpPr>
        <p:spPr>
          <a:xfrm>
            <a:off x="838200" y="6356350"/>
            <a:ext cx="2743200" cy="365125"/>
          </a:xfrm>
        </p:spPr>
        <p:txBody>
          <a:bodyPr/>
          <a:lstStyle>
            <a:lvl1pPr>
              <a:defRPr/>
            </a:lvl1pPr>
          </a:lstStyle>
          <a:p>
            <a:r>
              <a:rPr lang="en-US" dirty="0">
                <a:solidFill>
                  <a:schemeClr val="bg1"/>
                </a:solidFill>
                <a:effectLst>
                  <a:outerShdw blurRad="38100" dist="38100" dir="2700000" algn="tl">
                    <a:srgbClr val="000000">
                      <a:alpha val="43137"/>
                    </a:srgbClr>
                  </a:outerShdw>
                </a:effectLst>
              </a:rPr>
              <a:t>20xx</a:t>
            </a:r>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5377543"/>
            <a:ext cx="4434721" cy="978806"/>
          </a:xfrm>
        </p:spPr>
        <p:txBody>
          <a:bodyPr anchor="t">
            <a:normAutofit/>
          </a:bodyPr>
          <a:lstStyle>
            <a:lvl1pPr marL="0" indent="0">
              <a:buNone/>
              <a:defRPr sz="1800"/>
            </a:lvl1pPr>
          </a:lstStyle>
          <a:p>
            <a:r>
              <a:rPr lang="en-US" sz="1800" dirty="0">
                <a:cs typeface="Calibri"/>
              </a:rPr>
              <a:t>Click to edit master text style</a:t>
            </a:r>
          </a:p>
        </p:txBody>
      </p:sp>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42877BB9-EBFF-47D8-BB86-67C309ACB107}"/>
              </a:ext>
            </a:extLst>
          </p:cNvPr>
          <p:cNvSpPr>
            <a:spLocks noGrp="1"/>
          </p:cNvSpPr>
          <p:nvPr>
            <p:ph type="ftr" sz="quarter" idx="12"/>
          </p:nvPr>
        </p:nvSpPr>
        <p:spPr>
          <a:xfrm rot="16200000">
            <a:off x="9812116" y="1591485"/>
            <a:ext cx="3548094" cy="365125"/>
          </a:xfrm>
        </p:spPr>
        <p:txBody>
          <a:bodyPr/>
          <a:lstStyle>
            <a:lvl1pPr>
              <a:defRPr>
                <a:solidFill>
                  <a:schemeClr val="accent2"/>
                </a:solidFill>
              </a:defRPr>
            </a:lvl1pPr>
          </a:lstStyle>
          <a:p>
            <a:r>
              <a:rPr lang="en-US" dirty="0"/>
              <a:t>Sample Footer Text</a:t>
            </a:r>
          </a:p>
        </p:txBody>
      </p:sp>
      <p:sp>
        <p:nvSpPr>
          <p:cNvPr id="4" name="Slide Number Placeholder 3">
            <a:extLst>
              <a:ext uri="{FF2B5EF4-FFF2-40B4-BE49-F238E27FC236}">
                <a16:creationId xmlns:a16="http://schemas.microsoft.com/office/drawing/2014/main" id="{4F6CC749-7E8D-4AF0-B13E-80DDB47E2531}"/>
              </a:ext>
            </a:extLst>
          </p:cNvPr>
          <p:cNvSpPr>
            <a:spLocks noGrp="1"/>
          </p:cNvSpPr>
          <p:nvPr>
            <p:ph type="sldNum" sz="quarter" idx="13"/>
          </p:nvPr>
        </p:nvSpPr>
        <p:spPr/>
        <p:txBody>
          <a:bodyPr/>
          <a:lstStyle>
            <a:lvl1pPr>
              <a:defRPr>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6610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B15A-5639-4D83-9CDE-B6FC231C544D}"/>
              </a:ext>
            </a:extLst>
          </p:cNvPr>
          <p:cNvSpPr>
            <a:spLocks noGrp="1"/>
          </p:cNvSpPr>
          <p:nvPr>
            <p:ph type="title"/>
          </p:nvPr>
        </p:nvSpPr>
        <p:spPr>
          <a:xfrm>
            <a:off x="578724" y="346498"/>
            <a:ext cx="8117654" cy="1325563"/>
          </a:xfrm>
        </p:spPr>
        <p:txBody>
          <a:bodyPr>
            <a:normAutofit/>
          </a:bodyPr>
          <a:lstStyle>
            <a:lvl1pPr>
              <a:defRPr sz="5400" b="1" cap="none" baseline="0">
                <a:solidFill>
                  <a:schemeClr val="bg1"/>
                </a:solidFill>
              </a:defRPr>
            </a:lvl1pPr>
          </a:lstStyle>
          <a:p>
            <a:r>
              <a:rPr lang="en-US" dirty="0"/>
              <a:t>Click to edit</a:t>
            </a:r>
          </a:p>
        </p:txBody>
      </p:sp>
      <p:sp>
        <p:nvSpPr>
          <p:cNvPr id="17" name="Picture Placeholder 16">
            <a:extLst>
              <a:ext uri="{FF2B5EF4-FFF2-40B4-BE49-F238E27FC236}">
                <a16:creationId xmlns:a16="http://schemas.microsoft.com/office/drawing/2014/main" id="{AAB6B174-300F-4F50-A575-00A13C163585}"/>
              </a:ext>
            </a:extLst>
          </p:cNvPr>
          <p:cNvSpPr>
            <a:spLocks noGrp="1"/>
          </p:cNvSpPr>
          <p:nvPr>
            <p:ph type="pic" sz="quarter" idx="10"/>
          </p:nvPr>
        </p:nvSpPr>
        <p:spPr>
          <a:xfrm>
            <a:off x="579438" y="2006600"/>
            <a:ext cx="2286000" cy="2608263"/>
          </a:xfrm>
        </p:spPr>
        <p:txBody>
          <a:bodyPr/>
          <a:lstStyle/>
          <a:p>
            <a:endParaRPr lang="en-US" dirty="0"/>
          </a:p>
        </p:txBody>
      </p:sp>
      <p:sp>
        <p:nvSpPr>
          <p:cNvPr id="18" name="Picture Placeholder 16">
            <a:extLst>
              <a:ext uri="{FF2B5EF4-FFF2-40B4-BE49-F238E27FC236}">
                <a16:creationId xmlns:a16="http://schemas.microsoft.com/office/drawing/2014/main" id="{74E96A81-148E-486F-BEFA-3D3FDB0B412F}"/>
              </a:ext>
            </a:extLst>
          </p:cNvPr>
          <p:cNvSpPr>
            <a:spLocks noGrp="1"/>
          </p:cNvSpPr>
          <p:nvPr>
            <p:ph type="pic" sz="quarter" idx="11"/>
          </p:nvPr>
        </p:nvSpPr>
        <p:spPr>
          <a:xfrm>
            <a:off x="3494908" y="2006380"/>
            <a:ext cx="2286000" cy="2608263"/>
          </a:xfrm>
        </p:spPr>
        <p:txBody>
          <a:bodyPr/>
          <a:lstStyle/>
          <a:p>
            <a:endParaRPr lang="en-US" dirty="0"/>
          </a:p>
        </p:txBody>
      </p:sp>
      <p:sp>
        <p:nvSpPr>
          <p:cNvPr id="19" name="Picture Placeholder 16">
            <a:extLst>
              <a:ext uri="{FF2B5EF4-FFF2-40B4-BE49-F238E27FC236}">
                <a16:creationId xmlns:a16="http://schemas.microsoft.com/office/drawing/2014/main" id="{17F02522-1BD4-4AC9-BBCB-05010ECC0A8B}"/>
              </a:ext>
            </a:extLst>
          </p:cNvPr>
          <p:cNvSpPr>
            <a:spLocks noGrp="1"/>
          </p:cNvSpPr>
          <p:nvPr>
            <p:ph type="pic" sz="quarter" idx="12"/>
          </p:nvPr>
        </p:nvSpPr>
        <p:spPr>
          <a:xfrm>
            <a:off x="6410378" y="2015722"/>
            <a:ext cx="2286000" cy="2608263"/>
          </a:xfrm>
        </p:spPr>
        <p:txBody>
          <a:bodyPr/>
          <a:lstStyle/>
          <a:p>
            <a:endParaRPr lang="en-US" dirty="0"/>
          </a:p>
        </p:txBody>
      </p:sp>
      <p:sp>
        <p:nvSpPr>
          <p:cNvPr id="20" name="Picture Placeholder 16">
            <a:extLst>
              <a:ext uri="{FF2B5EF4-FFF2-40B4-BE49-F238E27FC236}">
                <a16:creationId xmlns:a16="http://schemas.microsoft.com/office/drawing/2014/main" id="{E961DC1B-263A-48A8-89E6-541AC356E525}"/>
              </a:ext>
            </a:extLst>
          </p:cNvPr>
          <p:cNvSpPr>
            <a:spLocks noGrp="1"/>
          </p:cNvSpPr>
          <p:nvPr>
            <p:ph type="pic" sz="quarter" idx="13"/>
          </p:nvPr>
        </p:nvSpPr>
        <p:spPr>
          <a:xfrm>
            <a:off x="9327276" y="2006379"/>
            <a:ext cx="2286000" cy="2608263"/>
          </a:xfrm>
        </p:spPr>
        <p:txBody>
          <a:bodyPr/>
          <a:lstStyle/>
          <a:p>
            <a:endParaRPr lang="en-US" dirty="0"/>
          </a:p>
        </p:txBody>
      </p:sp>
      <p:sp>
        <p:nvSpPr>
          <p:cNvPr id="21" name="Text Placeholder 27">
            <a:extLst>
              <a:ext uri="{FF2B5EF4-FFF2-40B4-BE49-F238E27FC236}">
                <a16:creationId xmlns:a16="http://schemas.microsoft.com/office/drawing/2014/main" id="{2C4443B1-A455-4AF9-BE87-A07EA91F850A}"/>
              </a:ext>
            </a:extLst>
          </p:cNvPr>
          <p:cNvSpPr>
            <a:spLocks noGrp="1"/>
          </p:cNvSpPr>
          <p:nvPr>
            <p:ph type="body" sz="quarter" idx="17" hasCustomPrompt="1"/>
          </p:nvPr>
        </p:nvSpPr>
        <p:spPr>
          <a:xfrm>
            <a:off x="578724"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lvl="0"/>
            <a:r>
              <a:rPr lang="en-US" dirty="0"/>
              <a:t>CLICK TO EDIT</a:t>
            </a:r>
          </a:p>
        </p:txBody>
      </p:sp>
      <p:sp>
        <p:nvSpPr>
          <p:cNvPr id="22" name="Text Placeholder 27">
            <a:extLst>
              <a:ext uri="{FF2B5EF4-FFF2-40B4-BE49-F238E27FC236}">
                <a16:creationId xmlns:a16="http://schemas.microsoft.com/office/drawing/2014/main" id="{EEC7D0BC-E2A5-4FBE-A334-D9FF80B0DD3E}"/>
              </a:ext>
            </a:extLst>
          </p:cNvPr>
          <p:cNvSpPr>
            <a:spLocks noGrp="1"/>
          </p:cNvSpPr>
          <p:nvPr>
            <p:ph type="body" sz="quarter" idx="18"/>
          </p:nvPr>
        </p:nvSpPr>
        <p:spPr>
          <a:xfrm>
            <a:off x="578724"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dirty="0"/>
              <a:t>Click to edit</a:t>
            </a:r>
          </a:p>
        </p:txBody>
      </p:sp>
      <p:sp>
        <p:nvSpPr>
          <p:cNvPr id="23" name="Text Placeholder 27">
            <a:extLst>
              <a:ext uri="{FF2B5EF4-FFF2-40B4-BE49-F238E27FC236}">
                <a16:creationId xmlns:a16="http://schemas.microsoft.com/office/drawing/2014/main" id="{0CC80C9C-897F-4C36-8150-427548D8FFCA}"/>
              </a:ext>
            </a:extLst>
          </p:cNvPr>
          <p:cNvSpPr>
            <a:spLocks noGrp="1"/>
          </p:cNvSpPr>
          <p:nvPr>
            <p:ph type="body" sz="quarter" idx="19" hasCustomPrompt="1"/>
          </p:nvPr>
        </p:nvSpPr>
        <p:spPr>
          <a:xfrm>
            <a:off x="3494908"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4" name="Text Placeholder 27">
            <a:extLst>
              <a:ext uri="{FF2B5EF4-FFF2-40B4-BE49-F238E27FC236}">
                <a16:creationId xmlns:a16="http://schemas.microsoft.com/office/drawing/2014/main" id="{A621D1DC-4C76-4E2F-A56F-7D7C193776A5}"/>
              </a:ext>
            </a:extLst>
          </p:cNvPr>
          <p:cNvSpPr>
            <a:spLocks noGrp="1"/>
          </p:cNvSpPr>
          <p:nvPr>
            <p:ph type="body" sz="quarter" idx="20"/>
          </p:nvPr>
        </p:nvSpPr>
        <p:spPr>
          <a:xfrm>
            <a:off x="3494908"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dirty="0"/>
              <a:t>Click to edit</a:t>
            </a:r>
          </a:p>
        </p:txBody>
      </p:sp>
      <p:sp>
        <p:nvSpPr>
          <p:cNvPr id="25" name="Text Placeholder 27">
            <a:extLst>
              <a:ext uri="{FF2B5EF4-FFF2-40B4-BE49-F238E27FC236}">
                <a16:creationId xmlns:a16="http://schemas.microsoft.com/office/drawing/2014/main" id="{2DF3BDDA-6F5B-42F5-B623-12E87B19908B}"/>
              </a:ext>
            </a:extLst>
          </p:cNvPr>
          <p:cNvSpPr>
            <a:spLocks noGrp="1"/>
          </p:cNvSpPr>
          <p:nvPr>
            <p:ph type="body" sz="quarter" idx="21" hasCustomPrompt="1"/>
          </p:nvPr>
        </p:nvSpPr>
        <p:spPr>
          <a:xfrm>
            <a:off x="6410378"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6" name="Text Placeholder 27">
            <a:extLst>
              <a:ext uri="{FF2B5EF4-FFF2-40B4-BE49-F238E27FC236}">
                <a16:creationId xmlns:a16="http://schemas.microsoft.com/office/drawing/2014/main" id="{332AD10F-DEDB-4199-BAF1-536999434B01}"/>
              </a:ext>
            </a:extLst>
          </p:cNvPr>
          <p:cNvSpPr>
            <a:spLocks noGrp="1"/>
          </p:cNvSpPr>
          <p:nvPr>
            <p:ph type="body" sz="quarter" idx="22"/>
          </p:nvPr>
        </p:nvSpPr>
        <p:spPr>
          <a:xfrm>
            <a:off x="6410378"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dirty="0"/>
              <a:t>Click to edit</a:t>
            </a:r>
          </a:p>
        </p:txBody>
      </p:sp>
      <p:sp>
        <p:nvSpPr>
          <p:cNvPr id="27" name="Text Placeholder 27">
            <a:extLst>
              <a:ext uri="{FF2B5EF4-FFF2-40B4-BE49-F238E27FC236}">
                <a16:creationId xmlns:a16="http://schemas.microsoft.com/office/drawing/2014/main" id="{28F12227-FF8F-4C6B-910E-91A315DC2206}"/>
              </a:ext>
            </a:extLst>
          </p:cNvPr>
          <p:cNvSpPr>
            <a:spLocks noGrp="1"/>
          </p:cNvSpPr>
          <p:nvPr>
            <p:ph type="body" sz="quarter" idx="23" hasCustomPrompt="1"/>
          </p:nvPr>
        </p:nvSpPr>
        <p:spPr>
          <a:xfrm>
            <a:off x="9325847" y="5017734"/>
            <a:ext cx="2285999"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8" name="Text Placeholder 27">
            <a:extLst>
              <a:ext uri="{FF2B5EF4-FFF2-40B4-BE49-F238E27FC236}">
                <a16:creationId xmlns:a16="http://schemas.microsoft.com/office/drawing/2014/main" id="{D8C71F03-1105-4059-948E-EE58B5878A75}"/>
              </a:ext>
            </a:extLst>
          </p:cNvPr>
          <p:cNvSpPr>
            <a:spLocks noGrp="1"/>
          </p:cNvSpPr>
          <p:nvPr>
            <p:ph type="body" sz="quarter" idx="24"/>
          </p:nvPr>
        </p:nvSpPr>
        <p:spPr>
          <a:xfrm>
            <a:off x="9325847" y="5352052"/>
            <a:ext cx="2285999"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dirty="0"/>
              <a:t>Click to edit</a:t>
            </a:r>
          </a:p>
        </p:txBody>
      </p:sp>
      <p:sp>
        <p:nvSpPr>
          <p:cNvPr id="3" name="Date Placeholder 2">
            <a:extLst>
              <a:ext uri="{FF2B5EF4-FFF2-40B4-BE49-F238E27FC236}">
                <a16:creationId xmlns:a16="http://schemas.microsoft.com/office/drawing/2014/main" id="{E1F25ADF-BF1A-41A4-8F03-96470F6D079B}"/>
              </a:ext>
            </a:extLst>
          </p:cNvPr>
          <p:cNvSpPr>
            <a:spLocks noGrp="1"/>
          </p:cNvSpPr>
          <p:nvPr>
            <p:ph type="dt" sz="half" idx="25"/>
          </p:nvPr>
        </p:nvSpPr>
        <p:spPr>
          <a:xfrm>
            <a:off x="661988" y="6133917"/>
            <a:ext cx="2743200" cy="365125"/>
          </a:xfrm>
        </p:spPr>
        <p:txBody>
          <a:bodyPr/>
          <a:lstStyle>
            <a:lvl1pPr>
              <a:defRPr>
                <a:solidFill>
                  <a:schemeClr val="bg1"/>
                </a:solidFill>
              </a:defRPr>
            </a:lvl1pPr>
          </a:lstStyle>
          <a:p>
            <a:r>
              <a:rPr lang="en-US" dirty="0"/>
              <a:t>20xx</a:t>
            </a:r>
          </a:p>
        </p:txBody>
      </p:sp>
      <p:sp>
        <p:nvSpPr>
          <p:cNvPr id="4" name="Footer Placeholder 3">
            <a:extLst>
              <a:ext uri="{FF2B5EF4-FFF2-40B4-BE49-F238E27FC236}">
                <a16:creationId xmlns:a16="http://schemas.microsoft.com/office/drawing/2014/main" id="{08C25E53-C87A-4194-B265-1AC2B8E754D8}"/>
              </a:ext>
            </a:extLst>
          </p:cNvPr>
          <p:cNvSpPr>
            <a:spLocks noGrp="1"/>
          </p:cNvSpPr>
          <p:nvPr>
            <p:ph type="ftr" sz="quarter" idx="26"/>
          </p:nvPr>
        </p:nvSpPr>
        <p:spPr>
          <a:xfrm>
            <a:off x="8505756" y="845343"/>
            <a:ext cx="3633923" cy="365125"/>
          </a:xfrm>
        </p:spPr>
        <p:txBody>
          <a:bodyPr/>
          <a:lstStyle>
            <a:lvl1pPr>
              <a:defRPr>
                <a:solidFill>
                  <a:schemeClr val="bg1"/>
                </a:solidFill>
              </a:defRPr>
            </a:lvl1pPr>
          </a:lstStyle>
          <a:p>
            <a:r>
              <a:rPr lang="en-US" dirty="0"/>
              <a:t>Sample Footer Text</a:t>
            </a:r>
          </a:p>
        </p:txBody>
      </p:sp>
      <p:sp>
        <p:nvSpPr>
          <p:cNvPr id="5" name="Slide Number Placeholder 4">
            <a:extLst>
              <a:ext uri="{FF2B5EF4-FFF2-40B4-BE49-F238E27FC236}">
                <a16:creationId xmlns:a16="http://schemas.microsoft.com/office/drawing/2014/main" id="{999E8DA8-8512-47B3-8251-03433D6EA255}"/>
              </a:ext>
            </a:extLst>
          </p:cNvPr>
          <p:cNvSpPr>
            <a:spLocks noGrp="1"/>
          </p:cNvSpPr>
          <p:nvPr>
            <p:ph type="sldNum" sz="quarter" idx="27"/>
          </p:nvPr>
        </p:nvSpPr>
        <p:spPr>
          <a:xfrm>
            <a:off x="8610600" y="6160417"/>
            <a:ext cx="2743200"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17703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ntent 2 column (comparison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norm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lvl1pPr>
              <a:defRPr/>
            </a:lvl1pPr>
          </a:lstStyle>
          <a:p>
            <a:r>
              <a:rPr lang="en-US" dirty="0"/>
              <a:t>20xx</a:t>
            </a:r>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Graphic 15">
            <a:extLst>
              <a:ext uri="{FF2B5EF4-FFF2-40B4-BE49-F238E27FC236}">
                <a16:creationId xmlns:a16="http://schemas.microsoft.com/office/drawing/2014/main" id="{AF89E921-750A-4005-BEC2-04B9514B2D76}"/>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3B378915-E570-47AE-8F85-FB8ED4A6CC72}"/>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3" name="Graphic 14">
            <a:extLst>
              <a:ext uri="{FF2B5EF4-FFF2-40B4-BE49-F238E27FC236}">
                <a16:creationId xmlns:a16="http://schemas.microsoft.com/office/drawing/2014/main" id="{3AF1E926-D68F-4DC8-9F6D-C2C1576F92E5}"/>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301667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4500">
              <a:srgbClr val="0070C0"/>
            </a:gs>
            <a:gs pos="100000">
              <a:schemeClr val="accent4"/>
            </a:gs>
            <a:gs pos="0">
              <a:schemeClr val="accent2"/>
            </a:gs>
          </a:gsLst>
          <a:lin ang="27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2"/>
                </a:solidFill>
              </a:defRPr>
            </a:lvl1pPr>
          </a:lstStyle>
          <a:p>
            <a:r>
              <a:rPr lang="en-US" dirty="0"/>
              <a:t>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6353974"/>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5" r:id="rId3"/>
    <p:sldLayoutId id="2147483676" r:id="rId4"/>
    <p:sldLayoutId id="2147483660" r:id="rId5"/>
    <p:sldLayoutId id="2147483680" r:id="rId6"/>
    <p:sldLayoutId id="2147483677" r:id="rId7"/>
    <p:sldLayoutId id="2147483665" r:id="rId8"/>
    <p:sldLayoutId id="2147483663" r:id="rId9"/>
    <p:sldLayoutId id="2147483679" r:id="rId10"/>
    <p:sldLayoutId id="2147483681" r:id="rId11"/>
    <p:sldLayoutId id="2147483671" r:id="rId12"/>
  </p:sldLayoutIdLst>
  <p:hf hdr="0" dt="0"/>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microsoft.com/office/2018/10/relationships/comments" Target="../comments/modernComment_145_6978B9C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hyperlink" Target="https://www.techtarget.com/searchnetworking/definition/load-balancing"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E4F1D-F101-4E88-9698-51D314EF2EB5}"/>
              </a:ext>
            </a:extLst>
          </p:cNvPr>
          <p:cNvSpPr>
            <a:spLocks noGrp="1"/>
          </p:cNvSpPr>
          <p:nvPr>
            <p:ph type="title"/>
          </p:nvPr>
        </p:nvSpPr>
        <p:spPr>
          <a:xfrm>
            <a:off x="347241" y="821804"/>
            <a:ext cx="4522376" cy="4181560"/>
          </a:xfrm>
        </p:spPr>
        <p:txBody>
          <a:bodyPr/>
          <a:lstStyle/>
          <a:p>
            <a:r>
              <a:rPr lang="en-US" dirty="0"/>
              <a:t>UNIT-II TCP/ IP Routing and Switching</a:t>
            </a:r>
          </a:p>
        </p:txBody>
      </p:sp>
      <p:sp>
        <p:nvSpPr>
          <p:cNvPr id="3" name="Subtitle 2">
            <a:extLst>
              <a:ext uri="{FF2B5EF4-FFF2-40B4-BE49-F238E27FC236}">
                <a16:creationId xmlns:a16="http://schemas.microsoft.com/office/drawing/2014/main" id="{92726762-2B23-4F53-9DBB-96441A2A51BB}"/>
              </a:ext>
            </a:extLst>
          </p:cNvPr>
          <p:cNvSpPr>
            <a:spLocks noGrp="1"/>
          </p:cNvSpPr>
          <p:nvPr>
            <p:ph type="subTitle" idx="1"/>
          </p:nvPr>
        </p:nvSpPr>
        <p:spPr>
          <a:xfrm>
            <a:off x="347241" y="5170453"/>
            <a:ext cx="4522376" cy="990197"/>
          </a:xfrm>
        </p:spPr>
        <p:txBody>
          <a:bodyPr>
            <a:normAutofit fontScale="92500"/>
          </a:bodyPr>
          <a:lstStyle/>
          <a:p>
            <a:r>
              <a:rPr lang="en-US" b="1" dirty="0">
                <a:solidFill>
                  <a:schemeClr val="tx1"/>
                </a:solidFill>
                <a:effectLst>
                  <a:outerShdw blurRad="38100" dist="38100" dir="2700000" algn="tl">
                    <a:srgbClr val="000000">
                      <a:alpha val="43137"/>
                    </a:srgbClr>
                  </a:outerShdw>
                </a:effectLst>
              </a:rPr>
              <a:t>Rajadhurai S</a:t>
            </a:r>
          </a:p>
          <a:p>
            <a:r>
              <a:rPr lang="en-US" dirty="0"/>
              <a:t>**Cyber Security Researcher**</a:t>
            </a:r>
          </a:p>
        </p:txBody>
      </p:sp>
      <p:pic>
        <p:nvPicPr>
          <p:cNvPr id="5" name="Picture Placeholder 5">
            <a:extLst>
              <a:ext uri="{FF2B5EF4-FFF2-40B4-BE49-F238E27FC236}">
                <a16:creationId xmlns:a16="http://schemas.microsoft.com/office/drawing/2014/main" id="{B5F22C11-4FE3-4065-96C3-C3A1E470B97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5359746" y="127322"/>
            <a:ext cx="6734974" cy="6632293"/>
          </a:xfrm>
          <a:prstGeom prst="rect">
            <a:avLst/>
          </a:prstGeom>
          <a:ln w="190500" cap="sq">
            <a:solidFill>
              <a:srgbClr val="C8C6BD"/>
            </a:solidFill>
            <a:prstDash val="solid"/>
            <a:miter lim="800000"/>
          </a:ln>
          <a:effectLst>
            <a:outerShdw blurRad="1231900" algn="bl" rotWithShape="0">
              <a:srgbClr val="000000">
                <a:alpha val="1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1917632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E9D5E-6F4F-9FBB-57F9-BA2D1D832A54}"/>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A9A5CA8E-DC4C-125A-8DAE-0C13E7874033}"/>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10</a:t>
            </a:fld>
            <a:endParaRPr lang="en-US" dirty="0"/>
          </a:p>
        </p:txBody>
      </p:sp>
      <p:sp>
        <p:nvSpPr>
          <p:cNvPr id="5" name="TextBox 4">
            <a:extLst>
              <a:ext uri="{FF2B5EF4-FFF2-40B4-BE49-F238E27FC236}">
                <a16:creationId xmlns:a16="http://schemas.microsoft.com/office/drawing/2014/main" id="{CF36D6F0-012A-7CC6-9309-2C63072A5038}"/>
              </a:ext>
            </a:extLst>
          </p:cNvPr>
          <p:cNvSpPr txBox="1"/>
          <p:nvPr/>
        </p:nvSpPr>
        <p:spPr>
          <a:xfrm>
            <a:off x="783772" y="468086"/>
            <a:ext cx="5573962" cy="523220"/>
          </a:xfrm>
          <a:prstGeom prst="rect">
            <a:avLst/>
          </a:prstGeom>
          <a:noFill/>
        </p:spPr>
        <p:txBody>
          <a:bodyPr wrap="none" rtlCol="0">
            <a:spAutoFit/>
          </a:bodyPr>
          <a:lstStyle/>
          <a:p>
            <a:r>
              <a:rPr lang="en-US" sz="2800" dirty="0"/>
              <a:t>Special or Reserved IP Address:</a:t>
            </a:r>
          </a:p>
        </p:txBody>
      </p:sp>
      <p:sp>
        <p:nvSpPr>
          <p:cNvPr id="6" name="TextBox 5">
            <a:extLst>
              <a:ext uri="{FF2B5EF4-FFF2-40B4-BE49-F238E27FC236}">
                <a16:creationId xmlns:a16="http://schemas.microsoft.com/office/drawing/2014/main" id="{BFF44F8A-47F8-D1BB-C68E-9550BE6C8164}"/>
              </a:ext>
            </a:extLst>
          </p:cNvPr>
          <p:cNvSpPr txBox="1"/>
          <p:nvPr/>
        </p:nvSpPr>
        <p:spPr>
          <a:xfrm>
            <a:off x="1230086" y="1240971"/>
            <a:ext cx="7930376" cy="646331"/>
          </a:xfrm>
          <a:prstGeom prst="rect">
            <a:avLst/>
          </a:prstGeom>
          <a:noFill/>
        </p:spPr>
        <p:txBody>
          <a:bodyPr wrap="none" rtlCol="0">
            <a:spAutoFit/>
          </a:bodyPr>
          <a:lstStyle/>
          <a:p>
            <a:r>
              <a:rPr lang="en-US" dirty="0"/>
              <a:t>A </a:t>
            </a:r>
            <a:r>
              <a:rPr lang="en-US" b="1" dirty="0"/>
              <a:t>special IP address</a:t>
            </a:r>
            <a:r>
              <a:rPr lang="en-US" dirty="0"/>
              <a:t> refers to IP addresses that have specific, </a:t>
            </a:r>
          </a:p>
          <a:p>
            <a:r>
              <a:rPr lang="en-US" dirty="0"/>
              <a:t>predefined roles in networking and are not assigned to general devices.</a:t>
            </a:r>
          </a:p>
        </p:txBody>
      </p:sp>
      <p:sp>
        <p:nvSpPr>
          <p:cNvPr id="8" name="TextBox 7">
            <a:extLst>
              <a:ext uri="{FF2B5EF4-FFF2-40B4-BE49-F238E27FC236}">
                <a16:creationId xmlns:a16="http://schemas.microsoft.com/office/drawing/2014/main" id="{16A6A63F-8B03-97B5-8B6D-1D7C53C07053}"/>
              </a:ext>
            </a:extLst>
          </p:cNvPr>
          <p:cNvSpPr txBox="1"/>
          <p:nvPr/>
        </p:nvSpPr>
        <p:spPr>
          <a:xfrm>
            <a:off x="1230086" y="2107677"/>
            <a:ext cx="9866804" cy="923330"/>
          </a:xfrm>
          <a:prstGeom prst="rect">
            <a:avLst/>
          </a:prstGeom>
          <a:noFill/>
        </p:spPr>
        <p:txBody>
          <a:bodyPr wrap="none" rtlCol="0">
            <a:spAutoFit/>
          </a:bodyPr>
          <a:lstStyle/>
          <a:p>
            <a:pPr algn="just"/>
            <a:r>
              <a:rPr lang="en-US" dirty="0"/>
              <a:t>On the Internet addressing architecture, the Internet Engineering Task Force and the </a:t>
            </a:r>
          </a:p>
          <a:p>
            <a:pPr algn="just"/>
            <a:r>
              <a:rPr lang="en-US" dirty="0"/>
              <a:t>Internet Assigned Numbers Authority have reserved various Internet Protocol addresses </a:t>
            </a:r>
          </a:p>
          <a:p>
            <a:pPr algn="just"/>
            <a:r>
              <a:rPr lang="en-US" dirty="0"/>
              <a:t>for special purposes</a:t>
            </a:r>
          </a:p>
        </p:txBody>
      </p:sp>
      <p:sp>
        <p:nvSpPr>
          <p:cNvPr id="9" name="TextBox 8">
            <a:extLst>
              <a:ext uri="{FF2B5EF4-FFF2-40B4-BE49-F238E27FC236}">
                <a16:creationId xmlns:a16="http://schemas.microsoft.com/office/drawing/2014/main" id="{78F501DE-637D-0828-3586-1200FD402485}"/>
              </a:ext>
            </a:extLst>
          </p:cNvPr>
          <p:cNvSpPr txBox="1"/>
          <p:nvPr/>
        </p:nvSpPr>
        <p:spPr>
          <a:xfrm>
            <a:off x="1230086" y="3352800"/>
            <a:ext cx="9113392" cy="1200329"/>
          </a:xfrm>
          <a:prstGeom prst="rect">
            <a:avLst/>
          </a:prstGeom>
          <a:noFill/>
        </p:spPr>
        <p:txBody>
          <a:bodyPr wrap="none" rtlCol="0">
            <a:spAutoFit/>
          </a:bodyPr>
          <a:lstStyle/>
          <a:p>
            <a:r>
              <a:rPr lang="en-US" b="1" dirty="0"/>
              <a:t>Loopback Address (127.0.0.0/8)</a:t>
            </a:r>
          </a:p>
          <a:p>
            <a:pPr>
              <a:buFont typeface="Arial" panose="020B0604020202020204" pitchFamily="34" charset="0"/>
              <a:buChar char="•"/>
            </a:pPr>
            <a:r>
              <a:rPr lang="en-US" b="1" dirty="0"/>
              <a:t>Purpose</a:t>
            </a:r>
            <a:r>
              <a:rPr lang="en-US" dirty="0"/>
              <a:t>: Used by a device to refer to itself for testing and development purposes</a:t>
            </a:r>
          </a:p>
          <a:p>
            <a:pPr>
              <a:buFont typeface="Arial" panose="020B0604020202020204" pitchFamily="34" charset="0"/>
              <a:buChar char="•"/>
            </a:pPr>
            <a:r>
              <a:rPr lang="en-US" dirty="0"/>
              <a:t>Its commonly used for “Local Host” like 127.0.0.0/8</a:t>
            </a:r>
          </a:p>
          <a:p>
            <a:endParaRPr lang="en-US" dirty="0"/>
          </a:p>
        </p:txBody>
      </p:sp>
      <p:sp>
        <p:nvSpPr>
          <p:cNvPr id="10" name="TextBox 9">
            <a:extLst>
              <a:ext uri="{FF2B5EF4-FFF2-40B4-BE49-F238E27FC236}">
                <a16:creationId xmlns:a16="http://schemas.microsoft.com/office/drawing/2014/main" id="{4BD1AFCA-EDF4-1C8E-2DC5-8C8B375155C1}"/>
              </a:ext>
            </a:extLst>
          </p:cNvPr>
          <p:cNvSpPr txBox="1"/>
          <p:nvPr/>
        </p:nvSpPr>
        <p:spPr>
          <a:xfrm>
            <a:off x="1230086" y="4370513"/>
            <a:ext cx="9328195" cy="646331"/>
          </a:xfrm>
          <a:prstGeom prst="rect">
            <a:avLst/>
          </a:prstGeom>
          <a:noFill/>
        </p:spPr>
        <p:txBody>
          <a:bodyPr wrap="none" rtlCol="0">
            <a:spAutoFit/>
          </a:bodyPr>
          <a:lstStyle/>
          <a:p>
            <a:r>
              <a:rPr lang="en-US" b="1" dirty="0"/>
              <a:t>Private IP Address: </a:t>
            </a:r>
            <a:r>
              <a:rPr lang="en-US" dirty="0"/>
              <a:t>reserved for use within private networks, not routable on the</a:t>
            </a:r>
          </a:p>
          <a:p>
            <a:r>
              <a:rPr lang="en-US" dirty="0"/>
              <a:t>Public internet its mostly used for intranet like </a:t>
            </a:r>
            <a:r>
              <a:rPr lang="en-US" b="1" dirty="0"/>
              <a:t>Data Centre, Home Network, Offices.</a:t>
            </a:r>
          </a:p>
        </p:txBody>
      </p:sp>
      <p:sp>
        <p:nvSpPr>
          <p:cNvPr id="11" name="TextBox 10">
            <a:extLst>
              <a:ext uri="{FF2B5EF4-FFF2-40B4-BE49-F238E27FC236}">
                <a16:creationId xmlns:a16="http://schemas.microsoft.com/office/drawing/2014/main" id="{27948E8B-707B-6703-C3F5-34DA52A0BCEE}"/>
              </a:ext>
            </a:extLst>
          </p:cNvPr>
          <p:cNvSpPr txBox="1"/>
          <p:nvPr/>
        </p:nvSpPr>
        <p:spPr>
          <a:xfrm>
            <a:off x="1230086" y="5317265"/>
            <a:ext cx="3903633" cy="369332"/>
          </a:xfrm>
          <a:prstGeom prst="rect">
            <a:avLst/>
          </a:prstGeom>
          <a:noFill/>
        </p:spPr>
        <p:txBody>
          <a:bodyPr wrap="none" rtlCol="0">
            <a:spAutoFit/>
          </a:bodyPr>
          <a:lstStyle/>
          <a:p>
            <a:r>
              <a:rPr lang="en-US" dirty="0"/>
              <a:t>Multicast and Broadcast Address </a:t>
            </a:r>
          </a:p>
        </p:txBody>
      </p:sp>
    </p:spTree>
    <p:extLst>
      <p:ext uri="{BB962C8B-B14F-4D97-AF65-F5344CB8AC3E}">
        <p14:creationId xmlns:p14="http://schemas.microsoft.com/office/powerpoint/2010/main" val="2637751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F0A91-C5C7-3246-E649-07999D94CDC1}"/>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502A57C0-B7E9-955F-8060-407082BA5FF0}"/>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11</a:t>
            </a:fld>
            <a:endParaRPr lang="en-US" dirty="0"/>
          </a:p>
        </p:txBody>
      </p:sp>
      <p:sp>
        <p:nvSpPr>
          <p:cNvPr id="5" name="TextBox 4">
            <a:extLst>
              <a:ext uri="{FF2B5EF4-FFF2-40B4-BE49-F238E27FC236}">
                <a16:creationId xmlns:a16="http://schemas.microsoft.com/office/drawing/2014/main" id="{32F5F0AC-DCCB-5747-CCA1-C80ACBDDD01E}"/>
              </a:ext>
            </a:extLst>
          </p:cNvPr>
          <p:cNvSpPr txBox="1"/>
          <p:nvPr/>
        </p:nvSpPr>
        <p:spPr>
          <a:xfrm>
            <a:off x="783772" y="468086"/>
            <a:ext cx="6748963" cy="523220"/>
          </a:xfrm>
          <a:prstGeom prst="rect">
            <a:avLst/>
          </a:prstGeom>
          <a:noFill/>
        </p:spPr>
        <p:txBody>
          <a:bodyPr wrap="none" rtlCol="0">
            <a:spAutoFit/>
          </a:bodyPr>
          <a:lstStyle/>
          <a:p>
            <a:r>
              <a:rPr lang="en-US" sz="2800" dirty="0"/>
              <a:t>Tools for Troubleshooting IP Problems</a:t>
            </a:r>
          </a:p>
        </p:txBody>
      </p:sp>
      <p:sp>
        <p:nvSpPr>
          <p:cNvPr id="4" name="TextBox 3">
            <a:extLst>
              <a:ext uri="{FF2B5EF4-FFF2-40B4-BE49-F238E27FC236}">
                <a16:creationId xmlns:a16="http://schemas.microsoft.com/office/drawing/2014/main" id="{1B136E0F-38D2-B759-2544-229C2DBE92AA}"/>
              </a:ext>
            </a:extLst>
          </p:cNvPr>
          <p:cNvSpPr txBox="1"/>
          <p:nvPr/>
        </p:nvSpPr>
        <p:spPr>
          <a:xfrm>
            <a:off x="783772" y="1556258"/>
            <a:ext cx="11296682" cy="1200329"/>
          </a:xfrm>
          <a:prstGeom prst="rect">
            <a:avLst/>
          </a:prstGeom>
          <a:noFill/>
        </p:spPr>
        <p:txBody>
          <a:bodyPr wrap="none" rtlCol="0">
            <a:spAutoFit/>
          </a:bodyPr>
          <a:lstStyle/>
          <a:p>
            <a:pPr marL="285750" indent="-285750">
              <a:buFont typeface="Arial" panose="020B0604020202020204" pitchFamily="34" charset="0"/>
              <a:buChar char="•"/>
            </a:pPr>
            <a:r>
              <a:rPr lang="en-US" dirty="0"/>
              <a:t>IPCONFIG</a:t>
            </a:r>
          </a:p>
          <a:p>
            <a:pPr marL="742950" lvl="1" indent="-285750">
              <a:buFont typeface="Arial" panose="020B0604020202020204" pitchFamily="34" charset="0"/>
              <a:buChar char="•"/>
            </a:pPr>
            <a:r>
              <a:rPr lang="en-US" dirty="0"/>
              <a:t>IPCONFIG /ALL – Provide primary output with additional information's about network adapters.</a:t>
            </a:r>
          </a:p>
          <a:p>
            <a:pPr marL="742950" lvl="1" indent="-285750">
              <a:buFont typeface="Arial" panose="020B0604020202020204" pitchFamily="34" charset="0"/>
              <a:buChar char="•"/>
            </a:pPr>
            <a:r>
              <a:rPr lang="en-US" dirty="0"/>
              <a:t>IPCONFIG /RENEW – Used to renew the systems IP address.</a:t>
            </a:r>
          </a:p>
          <a:p>
            <a:pPr marL="742950" lvl="1" indent="-285750">
              <a:buFont typeface="Arial" panose="020B0604020202020204" pitchFamily="34" charset="0"/>
              <a:buChar char="•"/>
            </a:pPr>
            <a:r>
              <a:rPr lang="en-US" dirty="0"/>
              <a:t>IPCONFIG RELEASE- Remove the systems current </a:t>
            </a:r>
            <a:r>
              <a:rPr lang="en-US" dirty="0" err="1"/>
              <a:t>ip</a:t>
            </a:r>
            <a:r>
              <a:rPr lang="en-US" dirty="0"/>
              <a:t> address</a:t>
            </a:r>
          </a:p>
        </p:txBody>
      </p:sp>
      <p:sp>
        <p:nvSpPr>
          <p:cNvPr id="7" name="TextBox 6">
            <a:extLst>
              <a:ext uri="{FF2B5EF4-FFF2-40B4-BE49-F238E27FC236}">
                <a16:creationId xmlns:a16="http://schemas.microsoft.com/office/drawing/2014/main" id="{E5A0C3C1-3FCA-22E6-75DE-DB98CFFBE365}"/>
              </a:ext>
            </a:extLst>
          </p:cNvPr>
          <p:cNvSpPr txBox="1"/>
          <p:nvPr/>
        </p:nvSpPr>
        <p:spPr>
          <a:xfrm>
            <a:off x="950495" y="3296653"/>
            <a:ext cx="10674717" cy="923330"/>
          </a:xfrm>
          <a:prstGeom prst="rect">
            <a:avLst/>
          </a:prstGeom>
          <a:noFill/>
        </p:spPr>
        <p:txBody>
          <a:bodyPr wrap="none" rtlCol="0">
            <a:spAutoFit/>
          </a:bodyPr>
          <a:lstStyle/>
          <a:p>
            <a:pPr marL="285750" indent="-285750">
              <a:buFont typeface="Arial" panose="020B0604020202020204" pitchFamily="34" charset="0"/>
              <a:buChar char="•"/>
            </a:pPr>
            <a:r>
              <a:rPr lang="en-US" dirty="0"/>
              <a:t>Nslookup – NSLOOKUP command is used to troubleshoot network connectivity issues in the</a:t>
            </a:r>
          </a:p>
          <a:p>
            <a:r>
              <a:rPr lang="en-US" dirty="0"/>
              <a:t>	          systems using the nslookup command, we can access the information's related to</a:t>
            </a:r>
          </a:p>
          <a:p>
            <a:r>
              <a:rPr lang="en-US" dirty="0"/>
              <a:t>	          our systems DNS server i.e. Domain Name and IP Address.</a:t>
            </a:r>
          </a:p>
        </p:txBody>
      </p:sp>
      <p:sp>
        <p:nvSpPr>
          <p:cNvPr id="12" name="TextBox 11">
            <a:extLst>
              <a:ext uri="{FF2B5EF4-FFF2-40B4-BE49-F238E27FC236}">
                <a16:creationId xmlns:a16="http://schemas.microsoft.com/office/drawing/2014/main" id="{9E26A3C0-A146-B193-51B0-9109F5820286}"/>
              </a:ext>
            </a:extLst>
          </p:cNvPr>
          <p:cNvSpPr txBox="1"/>
          <p:nvPr/>
        </p:nvSpPr>
        <p:spPr>
          <a:xfrm>
            <a:off x="819555" y="4431289"/>
            <a:ext cx="8795998" cy="646331"/>
          </a:xfrm>
          <a:prstGeom prst="rect">
            <a:avLst/>
          </a:prstGeom>
          <a:noFill/>
        </p:spPr>
        <p:txBody>
          <a:bodyPr wrap="none" rtlCol="0">
            <a:spAutoFit/>
          </a:bodyPr>
          <a:lstStyle/>
          <a:p>
            <a:pPr marL="285750" indent="-285750">
              <a:buFont typeface="Arial" panose="020B0604020202020204" pitchFamily="34" charset="0"/>
              <a:buChar char="•"/>
            </a:pPr>
            <a:r>
              <a:rPr lang="en-US" dirty="0"/>
              <a:t>PING – The Ping command as it allows the user to check the connectivity of</a:t>
            </a:r>
          </a:p>
          <a:p>
            <a:r>
              <a:rPr lang="en-US" dirty="0"/>
              <a:t>      our system to another host</a:t>
            </a:r>
            <a:r>
              <a:rPr lang="en-US" dirty="0">
                <a:solidFill>
                  <a:srgbClr val="FFFF00"/>
                </a:solidFill>
              </a:rPr>
              <a:t>. </a:t>
            </a:r>
            <a:r>
              <a:rPr lang="en-US" b="0" i="0" dirty="0">
                <a:solidFill>
                  <a:srgbClr val="FFFF00"/>
                </a:solidFill>
                <a:effectLst/>
                <a:latin typeface="Roboto" panose="020F0502020204030204" pitchFamily="2" charset="0"/>
              </a:rPr>
              <a:t>ping www.destination_host_name.com</a:t>
            </a:r>
            <a:endParaRPr lang="en-US" dirty="0">
              <a:solidFill>
                <a:srgbClr val="FFFF00"/>
              </a:solidFill>
            </a:endParaRPr>
          </a:p>
        </p:txBody>
      </p:sp>
    </p:spTree>
    <p:extLst>
      <p:ext uri="{BB962C8B-B14F-4D97-AF65-F5344CB8AC3E}">
        <p14:creationId xmlns:p14="http://schemas.microsoft.com/office/powerpoint/2010/main" val="1769519553"/>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A06DF1-F120-E567-6C42-663A77558EB7}"/>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79C0BD46-40C4-B068-A8DD-6E0F4BEBF8D8}"/>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12</a:t>
            </a:fld>
            <a:endParaRPr lang="en-US" dirty="0"/>
          </a:p>
        </p:txBody>
      </p:sp>
      <p:sp>
        <p:nvSpPr>
          <p:cNvPr id="5" name="TextBox 4">
            <a:extLst>
              <a:ext uri="{FF2B5EF4-FFF2-40B4-BE49-F238E27FC236}">
                <a16:creationId xmlns:a16="http://schemas.microsoft.com/office/drawing/2014/main" id="{7AF73BFB-F714-A4C6-DD32-1FB642E71996}"/>
              </a:ext>
            </a:extLst>
          </p:cNvPr>
          <p:cNvSpPr txBox="1"/>
          <p:nvPr/>
        </p:nvSpPr>
        <p:spPr>
          <a:xfrm>
            <a:off x="783772" y="468086"/>
            <a:ext cx="6748963" cy="523220"/>
          </a:xfrm>
          <a:prstGeom prst="rect">
            <a:avLst/>
          </a:prstGeom>
          <a:noFill/>
        </p:spPr>
        <p:txBody>
          <a:bodyPr wrap="none" rtlCol="0">
            <a:spAutoFit/>
          </a:bodyPr>
          <a:lstStyle/>
          <a:p>
            <a:r>
              <a:rPr lang="en-US" sz="2800" dirty="0"/>
              <a:t>Tools for Troubleshooting IP Problems</a:t>
            </a:r>
          </a:p>
        </p:txBody>
      </p:sp>
      <p:pic>
        <p:nvPicPr>
          <p:cNvPr id="3074" name="Picture 2" descr="network_command_tracert.">
            <a:extLst>
              <a:ext uri="{FF2B5EF4-FFF2-40B4-BE49-F238E27FC236}">
                <a16:creationId xmlns:a16="http://schemas.microsoft.com/office/drawing/2014/main" id="{1C75D684-E309-DDD7-2931-933BED56B1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3971" y="1306286"/>
            <a:ext cx="9833514" cy="4866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5325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AEBAC-B136-994B-67C3-C136B2BA919E}"/>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09A25DBA-A563-F708-3C7E-381B006053CA}"/>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13</a:t>
            </a:fld>
            <a:endParaRPr lang="en-US" dirty="0"/>
          </a:p>
        </p:txBody>
      </p:sp>
      <p:sp>
        <p:nvSpPr>
          <p:cNvPr id="5" name="TextBox 4">
            <a:extLst>
              <a:ext uri="{FF2B5EF4-FFF2-40B4-BE49-F238E27FC236}">
                <a16:creationId xmlns:a16="http://schemas.microsoft.com/office/drawing/2014/main" id="{70837C73-6E5C-D4BF-467A-E5581E7BB89D}"/>
              </a:ext>
            </a:extLst>
          </p:cNvPr>
          <p:cNvSpPr txBox="1"/>
          <p:nvPr/>
        </p:nvSpPr>
        <p:spPr>
          <a:xfrm>
            <a:off x="783772" y="468086"/>
            <a:ext cx="8044190" cy="523220"/>
          </a:xfrm>
          <a:prstGeom prst="rect">
            <a:avLst/>
          </a:prstGeom>
          <a:noFill/>
        </p:spPr>
        <p:txBody>
          <a:bodyPr wrap="none" rtlCol="0">
            <a:spAutoFit/>
          </a:bodyPr>
          <a:lstStyle/>
          <a:p>
            <a:r>
              <a:rPr lang="en-US" sz="2800" dirty="0"/>
              <a:t>Tools for Troubleshooting IP Problems – PING </a:t>
            </a:r>
          </a:p>
        </p:txBody>
      </p:sp>
      <p:pic>
        <p:nvPicPr>
          <p:cNvPr id="3" name="Picture 2">
            <a:extLst>
              <a:ext uri="{FF2B5EF4-FFF2-40B4-BE49-F238E27FC236}">
                <a16:creationId xmlns:a16="http://schemas.microsoft.com/office/drawing/2014/main" id="{55366B0F-275F-EAE1-88E1-DFA6B934F150}"/>
              </a:ext>
            </a:extLst>
          </p:cNvPr>
          <p:cNvPicPr>
            <a:picLocks noChangeAspect="1"/>
          </p:cNvPicPr>
          <p:nvPr/>
        </p:nvPicPr>
        <p:blipFill>
          <a:blip r:embed="rId2"/>
          <a:stretch>
            <a:fillRect/>
          </a:stretch>
        </p:blipFill>
        <p:spPr>
          <a:xfrm>
            <a:off x="1581665" y="1549303"/>
            <a:ext cx="9576485" cy="4835986"/>
          </a:xfrm>
          <a:prstGeom prst="rect">
            <a:avLst/>
          </a:prstGeom>
        </p:spPr>
      </p:pic>
    </p:spTree>
    <p:extLst>
      <p:ext uri="{BB962C8B-B14F-4D97-AF65-F5344CB8AC3E}">
        <p14:creationId xmlns:p14="http://schemas.microsoft.com/office/powerpoint/2010/main" val="10420296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50E577-8DC9-2018-E75B-F9BB8FD9C2C0}"/>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4EB59A6B-2987-0546-BD04-49D50E8AB72B}"/>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14</a:t>
            </a:fld>
            <a:endParaRPr lang="en-US" dirty="0"/>
          </a:p>
        </p:txBody>
      </p:sp>
      <p:sp>
        <p:nvSpPr>
          <p:cNvPr id="5" name="TextBox 4">
            <a:extLst>
              <a:ext uri="{FF2B5EF4-FFF2-40B4-BE49-F238E27FC236}">
                <a16:creationId xmlns:a16="http://schemas.microsoft.com/office/drawing/2014/main" id="{B40DF852-1AC2-4271-E2B3-3EC3E84FF07E}"/>
              </a:ext>
            </a:extLst>
          </p:cNvPr>
          <p:cNvSpPr txBox="1"/>
          <p:nvPr/>
        </p:nvSpPr>
        <p:spPr>
          <a:xfrm>
            <a:off x="783772" y="468086"/>
            <a:ext cx="9081332" cy="523220"/>
          </a:xfrm>
          <a:prstGeom prst="rect">
            <a:avLst/>
          </a:prstGeom>
          <a:noFill/>
        </p:spPr>
        <p:txBody>
          <a:bodyPr wrap="none" rtlCol="0">
            <a:spAutoFit/>
          </a:bodyPr>
          <a:lstStyle/>
          <a:p>
            <a:r>
              <a:rPr lang="en-US" sz="2800" dirty="0"/>
              <a:t>Tools for Troubleshooting IP Problems - NSLOOKUP</a:t>
            </a:r>
          </a:p>
        </p:txBody>
      </p:sp>
      <p:pic>
        <p:nvPicPr>
          <p:cNvPr id="3" name="Picture 2">
            <a:extLst>
              <a:ext uri="{FF2B5EF4-FFF2-40B4-BE49-F238E27FC236}">
                <a16:creationId xmlns:a16="http://schemas.microsoft.com/office/drawing/2014/main" id="{42DCC833-3BF3-27B5-1D1A-C69BFA80DA50}"/>
              </a:ext>
            </a:extLst>
          </p:cNvPr>
          <p:cNvPicPr>
            <a:picLocks noChangeAspect="1"/>
          </p:cNvPicPr>
          <p:nvPr/>
        </p:nvPicPr>
        <p:blipFill>
          <a:blip r:embed="rId2"/>
          <a:stretch>
            <a:fillRect/>
          </a:stretch>
        </p:blipFill>
        <p:spPr>
          <a:xfrm>
            <a:off x="1079863" y="1138500"/>
            <a:ext cx="10032274" cy="5251413"/>
          </a:xfrm>
          <a:prstGeom prst="rect">
            <a:avLst/>
          </a:prstGeom>
        </p:spPr>
      </p:pic>
    </p:spTree>
    <p:extLst>
      <p:ext uri="{BB962C8B-B14F-4D97-AF65-F5344CB8AC3E}">
        <p14:creationId xmlns:p14="http://schemas.microsoft.com/office/powerpoint/2010/main" val="2074823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DE640-71F0-7D66-4E84-5FE9F0FB9B3B}"/>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95619C68-E9B7-DBD2-7493-2FA092771491}"/>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15</a:t>
            </a:fld>
            <a:endParaRPr lang="en-US" dirty="0"/>
          </a:p>
        </p:txBody>
      </p:sp>
      <p:sp>
        <p:nvSpPr>
          <p:cNvPr id="5" name="TextBox 4">
            <a:extLst>
              <a:ext uri="{FF2B5EF4-FFF2-40B4-BE49-F238E27FC236}">
                <a16:creationId xmlns:a16="http://schemas.microsoft.com/office/drawing/2014/main" id="{D08AC3F2-7933-93FA-A42C-31C0ADD13953}"/>
              </a:ext>
            </a:extLst>
          </p:cNvPr>
          <p:cNvSpPr txBox="1"/>
          <p:nvPr/>
        </p:nvSpPr>
        <p:spPr>
          <a:xfrm>
            <a:off x="783772" y="468086"/>
            <a:ext cx="8267007" cy="523220"/>
          </a:xfrm>
          <a:prstGeom prst="rect">
            <a:avLst/>
          </a:prstGeom>
          <a:noFill/>
        </p:spPr>
        <p:txBody>
          <a:bodyPr wrap="none" rtlCol="0">
            <a:spAutoFit/>
          </a:bodyPr>
          <a:lstStyle/>
          <a:p>
            <a:r>
              <a:rPr lang="en-US" sz="2800" dirty="0"/>
              <a:t>Tools for Troubleshooting IP Problems - </a:t>
            </a:r>
            <a:r>
              <a:rPr lang="en-US" sz="2800" dirty="0" err="1"/>
              <a:t>Tracert</a:t>
            </a:r>
            <a:endParaRPr lang="en-US" sz="2800" dirty="0"/>
          </a:p>
        </p:txBody>
      </p:sp>
      <p:pic>
        <p:nvPicPr>
          <p:cNvPr id="4098" name="Picture 2" descr="network_command_tracert.">
            <a:extLst>
              <a:ext uri="{FF2B5EF4-FFF2-40B4-BE49-F238E27FC236}">
                <a16:creationId xmlns:a16="http://schemas.microsoft.com/office/drawing/2014/main" id="{53D3A8CA-CC01-2012-AB35-AB47B3D668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8258" y="1124041"/>
            <a:ext cx="10940861" cy="5414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315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C8BD92-FFA4-0361-57EA-0A944DFEBE1F}"/>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7A7FA8B9-CDC2-34F4-14AB-46CDB9196353}"/>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16</a:t>
            </a:fld>
            <a:endParaRPr lang="en-US" dirty="0"/>
          </a:p>
        </p:txBody>
      </p:sp>
      <p:sp>
        <p:nvSpPr>
          <p:cNvPr id="5" name="TextBox 4">
            <a:extLst>
              <a:ext uri="{FF2B5EF4-FFF2-40B4-BE49-F238E27FC236}">
                <a16:creationId xmlns:a16="http://schemas.microsoft.com/office/drawing/2014/main" id="{0EE293ED-A61F-E578-EF04-E6F9A46AEA21}"/>
              </a:ext>
            </a:extLst>
          </p:cNvPr>
          <p:cNvSpPr txBox="1"/>
          <p:nvPr/>
        </p:nvSpPr>
        <p:spPr>
          <a:xfrm>
            <a:off x="783772" y="468086"/>
            <a:ext cx="10354117" cy="1354217"/>
          </a:xfrm>
          <a:prstGeom prst="rect">
            <a:avLst/>
          </a:prstGeom>
          <a:noFill/>
        </p:spPr>
        <p:txBody>
          <a:bodyPr wrap="none" rtlCol="0">
            <a:spAutoFit/>
          </a:bodyPr>
          <a:lstStyle/>
          <a:p>
            <a:r>
              <a:rPr lang="en-US" sz="2800" dirty="0"/>
              <a:t>Tools for Troubleshooting IP Problems – </a:t>
            </a:r>
          </a:p>
          <a:p>
            <a:r>
              <a:rPr lang="en-US" dirty="0"/>
              <a:t>Netstat (The Netstat command as the name suggests displays an overview of all the network </a:t>
            </a:r>
          </a:p>
          <a:p>
            <a:r>
              <a:rPr lang="en-US" dirty="0"/>
              <a:t>connections in the device. The table shows detail about the connection </a:t>
            </a:r>
          </a:p>
          <a:p>
            <a:r>
              <a:rPr lang="en-US" dirty="0"/>
              <a:t>protocol, address, and the current state of the network.</a:t>
            </a:r>
          </a:p>
        </p:txBody>
      </p:sp>
      <p:pic>
        <p:nvPicPr>
          <p:cNvPr id="3" name="Picture 2">
            <a:extLst>
              <a:ext uri="{FF2B5EF4-FFF2-40B4-BE49-F238E27FC236}">
                <a16:creationId xmlns:a16="http://schemas.microsoft.com/office/drawing/2014/main" id="{24B932E6-26E3-3AC3-78A0-7F465617DFA9}"/>
              </a:ext>
            </a:extLst>
          </p:cNvPr>
          <p:cNvPicPr>
            <a:picLocks noChangeAspect="1"/>
          </p:cNvPicPr>
          <p:nvPr/>
        </p:nvPicPr>
        <p:blipFill>
          <a:blip r:embed="rId2"/>
          <a:stretch>
            <a:fillRect/>
          </a:stretch>
        </p:blipFill>
        <p:spPr>
          <a:xfrm>
            <a:off x="1335505" y="2024743"/>
            <a:ext cx="10120621" cy="4467497"/>
          </a:xfrm>
          <a:prstGeom prst="rect">
            <a:avLst/>
          </a:prstGeom>
        </p:spPr>
      </p:pic>
    </p:spTree>
    <p:extLst>
      <p:ext uri="{BB962C8B-B14F-4D97-AF65-F5344CB8AC3E}">
        <p14:creationId xmlns:p14="http://schemas.microsoft.com/office/powerpoint/2010/main" val="1681692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63CF3D-00DF-3A06-270D-403E5D0478E6}"/>
            </a:ext>
          </a:extLst>
        </p:cNvPr>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48624D07-2475-8109-C94E-2E64644FCD24}"/>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17</a:t>
            </a:fld>
            <a:endParaRPr lang="en-US" dirty="0"/>
          </a:p>
        </p:txBody>
      </p:sp>
      <p:sp>
        <p:nvSpPr>
          <p:cNvPr id="5" name="TextBox 4">
            <a:extLst>
              <a:ext uri="{FF2B5EF4-FFF2-40B4-BE49-F238E27FC236}">
                <a16:creationId xmlns:a16="http://schemas.microsoft.com/office/drawing/2014/main" id="{819EACF7-17C8-B0C8-8CCD-0C2877E815B9}"/>
              </a:ext>
            </a:extLst>
          </p:cNvPr>
          <p:cNvSpPr txBox="1"/>
          <p:nvPr/>
        </p:nvSpPr>
        <p:spPr>
          <a:xfrm>
            <a:off x="783772" y="468086"/>
            <a:ext cx="9081332" cy="523220"/>
          </a:xfrm>
          <a:prstGeom prst="rect">
            <a:avLst/>
          </a:prstGeom>
          <a:noFill/>
        </p:spPr>
        <p:txBody>
          <a:bodyPr wrap="none" rtlCol="0">
            <a:spAutoFit/>
          </a:bodyPr>
          <a:lstStyle/>
          <a:p>
            <a:r>
              <a:rPr lang="en-US" sz="2800" dirty="0"/>
              <a:t>Tools for Troubleshooting IP Problems - NSLOOKUP</a:t>
            </a:r>
          </a:p>
        </p:txBody>
      </p:sp>
      <p:sp>
        <p:nvSpPr>
          <p:cNvPr id="2" name="TextBox 1">
            <a:extLst>
              <a:ext uri="{FF2B5EF4-FFF2-40B4-BE49-F238E27FC236}">
                <a16:creationId xmlns:a16="http://schemas.microsoft.com/office/drawing/2014/main" id="{54ECFB54-12D0-09A6-4AE7-FDFB2B03B897}"/>
              </a:ext>
            </a:extLst>
          </p:cNvPr>
          <p:cNvSpPr txBox="1"/>
          <p:nvPr/>
        </p:nvSpPr>
        <p:spPr>
          <a:xfrm>
            <a:off x="1088570" y="1730829"/>
            <a:ext cx="10265229" cy="4370427"/>
          </a:xfrm>
          <a:prstGeom prst="rect">
            <a:avLst/>
          </a:prstGeom>
          <a:noFill/>
        </p:spPr>
        <p:txBody>
          <a:bodyPr wrap="square" rtlCol="0">
            <a:spAutoFit/>
          </a:bodyPr>
          <a:lstStyle/>
          <a:p>
            <a:pPr marL="285750" indent="-285750">
              <a:buFont typeface="Arial" panose="020B0604020202020204" pitchFamily="34" charset="0"/>
              <a:buChar char="•"/>
            </a:pPr>
            <a:r>
              <a:rPr lang="en-US" sz="2800" dirty="0"/>
              <a:t>ARP (Address Resolutions Protocol)-- </a:t>
            </a:r>
            <a:r>
              <a:rPr lang="en-US" sz="2800" b="0" i="0" dirty="0">
                <a:effectLst/>
                <a:latin typeface="Roboto" panose="02000000000000000000" pitchFamily="2" charset="0"/>
              </a:rPr>
              <a:t>The ARP command is used to access the mapping structure of IP addresses to the MAC address. This provides us with a better understanding of the transmission of packets in the network channel</a:t>
            </a:r>
          </a:p>
          <a:p>
            <a:endParaRPr lang="en-US" sz="2400" dirty="0"/>
          </a:p>
          <a:p>
            <a:pPr marL="285750" indent="-285750">
              <a:buFont typeface="Arial" panose="020B0604020202020204" pitchFamily="34" charset="0"/>
              <a:buChar char="•"/>
            </a:pPr>
            <a:r>
              <a:rPr lang="en-US" sz="2800" dirty="0"/>
              <a:t>Systeminfo-</a:t>
            </a:r>
            <a:r>
              <a:rPr lang="en-US" sz="2400" dirty="0"/>
              <a:t> </a:t>
            </a:r>
            <a:r>
              <a:rPr lang="en-US" sz="2800" b="0" i="0" dirty="0">
                <a:effectLst/>
                <a:latin typeface="Roboto" panose="02000000000000000000" pitchFamily="2" charset="0"/>
              </a:rPr>
              <a:t>Using the SYSTEMINFO command, we can access the system’s hardware and software details, such as processor data, booting data, Windows version, etc.</a:t>
            </a:r>
            <a:endParaRPr lang="en-US" sz="28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endParaRPr lang="en-US" dirty="0"/>
          </a:p>
        </p:txBody>
      </p:sp>
    </p:spTree>
    <p:extLst>
      <p:ext uri="{BB962C8B-B14F-4D97-AF65-F5344CB8AC3E}">
        <p14:creationId xmlns:p14="http://schemas.microsoft.com/office/powerpoint/2010/main" val="3322119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921DF51-B45F-48A6-BCB0-F9F3E2253CC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1B871D8-7F53-435E-8E05-EEF9FB71147C}"/>
              </a:ext>
            </a:extLst>
          </p:cNvPr>
          <p:cNvSpPr>
            <a:spLocks noGrp="1"/>
          </p:cNvSpPr>
          <p:nvPr>
            <p:ph type="sldNum" sz="quarter" idx="12"/>
          </p:nvPr>
        </p:nvSpPr>
        <p:spPr/>
        <p:txBody>
          <a:bodyPr/>
          <a:lstStyle/>
          <a:p>
            <a:fld id="{294A09A9-5501-47C1-A89A-A340965A2BE2}" type="slidenum">
              <a:rPr lang="en-US" smtClean="0"/>
              <a:pPr/>
              <a:t>18</a:t>
            </a:fld>
            <a:endParaRPr lang="en-US" dirty="0"/>
          </a:p>
        </p:txBody>
      </p:sp>
      <p:pic>
        <p:nvPicPr>
          <p:cNvPr id="2052" name="Picture 4" descr="enter image description he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307" y="380143"/>
            <a:ext cx="11532420" cy="254629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3"/>
          <a:stretch>
            <a:fillRect/>
          </a:stretch>
        </p:blipFill>
        <p:spPr>
          <a:xfrm>
            <a:off x="236307" y="3158314"/>
            <a:ext cx="4912636" cy="3166682"/>
          </a:xfrm>
          <a:prstGeom prst="rect">
            <a:avLst/>
          </a:prstGeom>
        </p:spPr>
      </p:pic>
      <p:sp>
        <p:nvSpPr>
          <p:cNvPr id="2" name="TextBox 1">
            <a:extLst>
              <a:ext uri="{FF2B5EF4-FFF2-40B4-BE49-F238E27FC236}">
                <a16:creationId xmlns:a16="http://schemas.microsoft.com/office/drawing/2014/main" id="{FC70A54C-2CC0-EB93-4029-7217134ED4CE}"/>
              </a:ext>
            </a:extLst>
          </p:cNvPr>
          <p:cNvSpPr txBox="1"/>
          <p:nvPr/>
        </p:nvSpPr>
        <p:spPr>
          <a:xfrm>
            <a:off x="1936388" y="6420557"/>
            <a:ext cx="2634054" cy="369332"/>
          </a:xfrm>
          <a:prstGeom prst="rect">
            <a:avLst/>
          </a:prstGeom>
          <a:noFill/>
        </p:spPr>
        <p:txBody>
          <a:bodyPr wrap="none" rtlCol="0">
            <a:spAutoFit/>
          </a:bodyPr>
          <a:lstStyle/>
          <a:p>
            <a:r>
              <a:rPr lang="en-US" dirty="0"/>
              <a:t>Three Way Handshake</a:t>
            </a:r>
          </a:p>
        </p:txBody>
      </p:sp>
      <p:pic>
        <p:nvPicPr>
          <p:cNvPr id="6146" name="Picture 2" descr="enter image description here">
            <a:extLst>
              <a:ext uri="{FF2B5EF4-FFF2-40B4-BE49-F238E27FC236}">
                <a16:creationId xmlns:a16="http://schemas.microsoft.com/office/drawing/2014/main" id="{EABD4CE2-A1C1-8813-9D79-E57409941A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9232" y="3158314"/>
            <a:ext cx="4350884" cy="3501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2559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18DBA-33B0-C94C-E180-4CA26167ADE7}"/>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0FFCFD35-2210-7B0B-6414-117AA6D2F60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EF78CA25-46EB-BE99-7718-12C5741BADB8}"/>
              </a:ext>
            </a:extLst>
          </p:cNvPr>
          <p:cNvSpPr>
            <a:spLocks noGrp="1"/>
          </p:cNvSpPr>
          <p:nvPr>
            <p:ph type="sldNum" sz="quarter" idx="12"/>
          </p:nvPr>
        </p:nvSpPr>
        <p:spPr/>
        <p:txBody>
          <a:bodyPr/>
          <a:lstStyle/>
          <a:p>
            <a:fld id="{294A09A9-5501-47C1-A89A-A340965A2BE2}" type="slidenum">
              <a:rPr lang="en-US" smtClean="0"/>
              <a:pPr/>
              <a:t>19</a:t>
            </a:fld>
            <a:endParaRPr lang="en-US" dirty="0"/>
          </a:p>
        </p:txBody>
      </p:sp>
      <p:pic>
        <p:nvPicPr>
          <p:cNvPr id="2052" name="Picture 4" descr="enter image description here">
            <a:extLst>
              <a:ext uri="{FF2B5EF4-FFF2-40B4-BE49-F238E27FC236}">
                <a16:creationId xmlns:a16="http://schemas.microsoft.com/office/drawing/2014/main" id="{E11814AC-469F-4929-7520-02270020AB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307" y="380143"/>
            <a:ext cx="11532420" cy="2546297"/>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1DD819D-3688-D885-F84B-9F67AC996791}"/>
              </a:ext>
            </a:extLst>
          </p:cNvPr>
          <p:cNvPicPr>
            <a:picLocks noChangeAspect="1"/>
          </p:cNvPicPr>
          <p:nvPr/>
        </p:nvPicPr>
        <p:blipFill>
          <a:blip r:embed="rId3"/>
          <a:stretch>
            <a:fillRect/>
          </a:stretch>
        </p:blipFill>
        <p:spPr>
          <a:xfrm>
            <a:off x="423273" y="3306584"/>
            <a:ext cx="11688143" cy="2854730"/>
          </a:xfrm>
          <a:prstGeom prst="rect">
            <a:avLst/>
          </a:prstGeom>
        </p:spPr>
      </p:pic>
    </p:spTree>
    <p:extLst>
      <p:ext uri="{BB962C8B-B14F-4D97-AF65-F5344CB8AC3E}">
        <p14:creationId xmlns:p14="http://schemas.microsoft.com/office/powerpoint/2010/main" val="3715050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4FA453-CA6F-4ED8-B4B2-61C3D67FF6E5}"/>
              </a:ext>
            </a:extLst>
          </p:cNvPr>
          <p:cNvSpPr>
            <a:spLocks noGrp="1"/>
          </p:cNvSpPr>
          <p:nvPr>
            <p:ph type="title"/>
          </p:nvPr>
        </p:nvSpPr>
        <p:spPr>
          <a:xfrm>
            <a:off x="6392583" y="252743"/>
            <a:ext cx="4434721" cy="1965163"/>
          </a:xfrm>
        </p:spPr>
        <p:txBody>
          <a:bodyPr/>
          <a:lstStyle/>
          <a:p>
            <a:r>
              <a:rPr lang="en-US" dirty="0"/>
              <a:t>Agenda</a:t>
            </a:r>
          </a:p>
        </p:txBody>
      </p:sp>
      <p:sp>
        <p:nvSpPr>
          <p:cNvPr id="5" name="Content Placeholder 4">
            <a:extLst>
              <a:ext uri="{FF2B5EF4-FFF2-40B4-BE49-F238E27FC236}">
                <a16:creationId xmlns:a16="http://schemas.microsoft.com/office/drawing/2014/main" id="{F01866DD-53C9-4AF0-9E9A-BF19D245E8C6}"/>
              </a:ext>
            </a:extLst>
          </p:cNvPr>
          <p:cNvSpPr>
            <a:spLocks noGrp="1"/>
          </p:cNvSpPr>
          <p:nvPr>
            <p:ph idx="4294967295"/>
          </p:nvPr>
        </p:nvSpPr>
        <p:spPr>
          <a:xfrm>
            <a:off x="6392583" y="2645922"/>
            <a:ext cx="4434721" cy="3710427"/>
          </a:xfrm>
        </p:spPr>
        <p:txBody>
          <a:bodyPr/>
          <a:lstStyle/>
          <a:p>
            <a:r>
              <a:rPr lang="en-US" dirty="0"/>
              <a:t>Protocols and Common Ports</a:t>
            </a:r>
          </a:p>
          <a:p>
            <a:r>
              <a:rPr lang="en-US" dirty="0"/>
              <a:t>Subnet and CIDR</a:t>
            </a:r>
          </a:p>
          <a:p>
            <a:r>
              <a:rPr lang="en-US" dirty="0"/>
              <a:t>Router and Switches</a:t>
            </a:r>
          </a:p>
          <a:p>
            <a:r>
              <a:rPr lang="en-US" dirty="0"/>
              <a:t>Basic Routing Configuration</a:t>
            </a:r>
          </a:p>
          <a:p>
            <a:endParaRPr lang="en-US" dirty="0"/>
          </a:p>
        </p:txBody>
      </p:sp>
      <p:sp>
        <p:nvSpPr>
          <p:cNvPr id="2" name="Footer Placeholder 1">
            <a:extLst>
              <a:ext uri="{FF2B5EF4-FFF2-40B4-BE49-F238E27FC236}">
                <a16:creationId xmlns:a16="http://schemas.microsoft.com/office/drawing/2014/main" id="{6198E344-B304-4096-BCDF-0F5385A5A49C}"/>
              </a:ext>
            </a:extLst>
          </p:cNvPr>
          <p:cNvSpPr>
            <a:spLocks noGrp="1"/>
          </p:cNvSpPr>
          <p:nvPr>
            <p:ph type="ftr" sz="quarter" idx="13"/>
          </p:nvPr>
        </p:nvSpPr>
        <p:spPr/>
        <p:txBody>
          <a:bodyPr/>
          <a:lstStyle/>
          <a:p>
            <a:r>
              <a:rPr lang="en-US" dirty="0"/>
              <a:t>TCP/IP PROTOCOLS &amp; MODELS</a:t>
            </a:r>
          </a:p>
        </p:txBody>
      </p:sp>
      <p:sp>
        <p:nvSpPr>
          <p:cNvPr id="3" name="Slide Number Placeholder 2">
            <a:extLst>
              <a:ext uri="{FF2B5EF4-FFF2-40B4-BE49-F238E27FC236}">
                <a16:creationId xmlns:a16="http://schemas.microsoft.com/office/drawing/2014/main" id="{DC39EB9B-E7ED-4478-BA61-1F0CDFECB619}"/>
              </a:ext>
            </a:extLst>
          </p:cNvPr>
          <p:cNvSpPr>
            <a:spLocks noGrp="1"/>
          </p:cNvSpPr>
          <p:nvPr>
            <p:ph type="sldNum" sz="quarter" idx="14"/>
          </p:nvPr>
        </p:nvSpPr>
        <p:spPr/>
        <p:txBody>
          <a:bodyPr/>
          <a:lstStyle/>
          <a:p>
            <a:fld id="{294A09A9-5501-47C1-A89A-A340965A2BE2}" type="slidenum">
              <a:rPr lang="en-US" smtClean="0"/>
              <a:pPr/>
              <a:t>2</a:t>
            </a:fld>
            <a:endParaRPr lang="en-US" dirty="0"/>
          </a:p>
        </p:txBody>
      </p:sp>
      <p:sp>
        <p:nvSpPr>
          <p:cNvPr id="6" name="Picture Placeholder 5"/>
          <p:cNvSpPr>
            <a:spLocks noGrp="1"/>
          </p:cNvSpPr>
          <p:nvPr>
            <p:ph type="pic" sz="quarter" idx="11"/>
          </p:nvPr>
        </p:nvSpPr>
        <p:spPr/>
        <p:txBody>
          <a:bodyPr/>
          <a:lstStyle/>
          <a:p>
            <a:endParaRPr lang="en-US"/>
          </a:p>
        </p:txBody>
      </p:sp>
      <p:pic>
        <p:nvPicPr>
          <p:cNvPr id="7" name="Picture 6"/>
          <p:cNvPicPr>
            <a:picLocks noChangeAspect="1"/>
          </p:cNvPicPr>
          <p:nvPr/>
        </p:nvPicPr>
        <p:blipFill>
          <a:blip r:embed="rId2"/>
          <a:stretch>
            <a:fillRect/>
          </a:stretch>
        </p:blipFill>
        <p:spPr>
          <a:xfrm>
            <a:off x="654049" y="420692"/>
            <a:ext cx="5085269" cy="5935657"/>
          </a:xfrm>
          <a:prstGeom prst="rect">
            <a:avLst/>
          </a:prstGeom>
        </p:spPr>
      </p:pic>
    </p:spTree>
    <p:extLst>
      <p:ext uri="{BB962C8B-B14F-4D97-AF65-F5344CB8AC3E}">
        <p14:creationId xmlns:p14="http://schemas.microsoft.com/office/powerpoint/2010/main" val="170988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FEBBE-ADA5-3FBD-81D6-56E15E3B12A3}"/>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D7B2EF6A-F5F4-EF18-BA2A-4F99DCDDD37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F6ADED2-4ADA-9907-6337-37695ACF118D}"/>
              </a:ext>
            </a:extLst>
          </p:cNvPr>
          <p:cNvSpPr>
            <a:spLocks noGrp="1"/>
          </p:cNvSpPr>
          <p:nvPr>
            <p:ph type="sldNum" sz="quarter" idx="12"/>
          </p:nvPr>
        </p:nvSpPr>
        <p:spPr/>
        <p:txBody>
          <a:bodyPr/>
          <a:lstStyle/>
          <a:p>
            <a:fld id="{294A09A9-5501-47C1-A89A-A340965A2BE2}" type="slidenum">
              <a:rPr lang="en-US" smtClean="0"/>
              <a:pPr/>
              <a:t>20</a:t>
            </a:fld>
            <a:endParaRPr lang="en-US" dirty="0"/>
          </a:p>
        </p:txBody>
      </p:sp>
      <p:sp>
        <p:nvSpPr>
          <p:cNvPr id="2" name="TextBox 1">
            <a:extLst>
              <a:ext uri="{FF2B5EF4-FFF2-40B4-BE49-F238E27FC236}">
                <a16:creationId xmlns:a16="http://schemas.microsoft.com/office/drawing/2014/main" id="{2E8C4540-6F27-75B7-2DD7-420E8741EF1A}"/>
              </a:ext>
            </a:extLst>
          </p:cNvPr>
          <p:cNvSpPr txBox="1"/>
          <p:nvPr/>
        </p:nvSpPr>
        <p:spPr>
          <a:xfrm>
            <a:off x="423274" y="465573"/>
            <a:ext cx="10441385" cy="1077218"/>
          </a:xfrm>
          <a:prstGeom prst="rect">
            <a:avLst/>
          </a:prstGeom>
          <a:noFill/>
        </p:spPr>
        <p:txBody>
          <a:bodyPr wrap="none" rtlCol="0">
            <a:spAutoFit/>
          </a:bodyPr>
          <a:lstStyle/>
          <a:p>
            <a:r>
              <a:rPr lang="en-US" sz="2800" dirty="0"/>
              <a:t>What is Routing Table in Networking?</a:t>
            </a:r>
          </a:p>
          <a:p>
            <a:r>
              <a:rPr lang="en-US" b="0" i="0" dirty="0">
                <a:solidFill>
                  <a:srgbClr val="000000"/>
                </a:solidFill>
                <a:effectLst/>
                <a:latin typeface="-apple-system"/>
              </a:rPr>
              <a:t>	A Routing Table is an internal table that a computer or router uses to </a:t>
            </a:r>
          </a:p>
          <a:p>
            <a:r>
              <a:rPr lang="en-US" b="0" i="0" dirty="0">
                <a:solidFill>
                  <a:srgbClr val="000000"/>
                </a:solidFill>
                <a:effectLst/>
                <a:latin typeface="-apple-system"/>
              </a:rPr>
              <a:t>	determine which router interface to send packets to, based on their destination network addresses.</a:t>
            </a:r>
            <a:endParaRPr lang="en-US" dirty="0"/>
          </a:p>
        </p:txBody>
      </p:sp>
      <p:pic>
        <p:nvPicPr>
          <p:cNvPr id="5" name="Picture 4">
            <a:extLst>
              <a:ext uri="{FF2B5EF4-FFF2-40B4-BE49-F238E27FC236}">
                <a16:creationId xmlns:a16="http://schemas.microsoft.com/office/drawing/2014/main" id="{D4339282-E5A5-65A5-FB2B-AF3C08F0E356}"/>
              </a:ext>
            </a:extLst>
          </p:cNvPr>
          <p:cNvPicPr>
            <a:picLocks noChangeAspect="1"/>
          </p:cNvPicPr>
          <p:nvPr/>
        </p:nvPicPr>
        <p:blipFill>
          <a:blip r:embed="rId2"/>
          <a:stretch>
            <a:fillRect/>
          </a:stretch>
        </p:blipFill>
        <p:spPr>
          <a:xfrm>
            <a:off x="648965" y="1771804"/>
            <a:ext cx="4873350" cy="4762962"/>
          </a:xfrm>
          <a:prstGeom prst="rect">
            <a:avLst/>
          </a:prstGeom>
        </p:spPr>
      </p:pic>
      <p:pic>
        <p:nvPicPr>
          <p:cNvPr id="9" name="Picture 8">
            <a:extLst>
              <a:ext uri="{FF2B5EF4-FFF2-40B4-BE49-F238E27FC236}">
                <a16:creationId xmlns:a16="http://schemas.microsoft.com/office/drawing/2014/main" id="{EF1EC73B-DFAF-EA40-A521-A5F5FA2B5BCC}"/>
              </a:ext>
            </a:extLst>
          </p:cNvPr>
          <p:cNvPicPr>
            <a:picLocks noChangeAspect="1"/>
          </p:cNvPicPr>
          <p:nvPr/>
        </p:nvPicPr>
        <p:blipFill>
          <a:blip r:embed="rId3"/>
          <a:stretch>
            <a:fillRect/>
          </a:stretch>
        </p:blipFill>
        <p:spPr>
          <a:xfrm>
            <a:off x="5999875" y="1789785"/>
            <a:ext cx="5543160" cy="4546214"/>
          </a:xfrm>
          <a:prstGeom prst="rect">
            <a:avLst/>
          </a:prstGeom>
        </p:spPr>
      </p:pic>
    </p:spTree>
    <p:extLst>
      <p:ext uri="{BB962C8B-B14F-4D97-AF65-F5344CB8AC3E}">
        <p14:creationId xmlns:p14="http://schemas.microsoft.com/office/powerpoint/2010/main" val="548685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BB501-5511-E12F-535A-D4C676BE22EF}"/>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D1595406-4D99-8BFA-97F7-BC6913F3107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C7CAA2B-18FA-1C63-1EF2-4A88E9465CEC}"/>
              </a:ext>
            </a:extLst>
          </p:cNvPr>
          <p:cNvSpPr>
            <a:spLocks noGrp="1"/>
          </p:cNvSpPr>
          <p:nvPr>
            <p:ph type="sldNum" sz="quarter" idx="12"/>
          </p:nvPr>
        </p:nvSpPr>
        <p:spPr/>
        <p:txBody>
          <a:bodyPr/>
          <a:lstStyle/>
          <a:p>
            <a:fld id="{294A09A9-5501-47C1-A89A-A340965A2BE2}" type="slidenum">
              <a:rPr lang="en-US" smtClean="0"/>
              <a:pPr/>
              <a:t>21</a:t>
            </a:fld>
            <a:endParaRPr lang="en-US" dirty="0"/>
          </a:p>
        </p:txBody>
      </p:sp>
      <p:sp>
        <p:nvSpPr>
          <p:cNvPr id="2" name="TextBox 1">
            <a:extLst>
              <a:ext uri="{FF2B5EF4-FFF2-40B4-BE49-F238E27FC236}">
                <a16:creationId xmlns:a16="http://schemas.microsoft.com/office/drawing/2014/main" id="{23EB572A-0F0A-130F-AE12-5B74EB2321E6}"/>
              </a:ext>
            </a:extLst>
          </p:cNvPr>
          <p:cNvSpPr txBox="1"/>
          <p:nvPr/>
        </p:nvSpPr>
        <p:spPr>
          <a:xfrm>
            <a:off x="354690" y="487344"/>
            <a:ext cx="11231473" cy="6771084"/>
          </a:xfrm>
          <a:prstGeom prst="rect">
            <a:avLst/>
          </a:prstGeom>
          <a:noFill/>
        </p:spPr>
        <p:txBody>
          <a:bodyPr wrap="none" rtlCol="0">
            <a:spAutoFit/>
          </a:bodyPr>
          <a:lstStyle/>
          <a:p>
            <a:r>
              <a:rPr lang="en-US" sz="2800" dirty="0"/>
              <a:t>What is Routing Table in Networking?</a:t>
            </a:r>
          </a:p>
          <a:p>
            <a:endParaRPr lang="en-US" sz="2800" dirty="0"/>
          </a:p>
          <a:p>
            <a:pPr algn="l"/>
            <a:r>
              <a:rPr lang="en-US" sz="2400" b="1" i="0" dirty="0">
                <a:solidFill>
                  <a:srgbClr val="000000"/>
                </a:solidFill>
                <a:effectLst/>
                <a:latin typeface="-apple-system"/>
              </a:rPr>
              <a:t>Network Address:</a:t>
            </a:r>
            <a:r>
              <a:rPr lang="en-US" sz="2400" b="0" i="0" dirty="0">
                <a:solidFill>
                  <a:srgbClr val="000000"/>
                </a:solidFill>
                <a:effectLst/>
                <a:latin typeface="-apple-system"/>
              </a:rPr>
              <a:t> A destination network address on the network </a:t>
            </a:r>
          </a:p>
          <a:p>
            <a:r>
              <a:rPr lang="en-US" sz="2400" b="1" i="0" dirty="0">
                <a:solidFill>
                  <a:srgbClr val="000000"/>
                </a:solidFill>
                <a:effectLst/>
                <a:latin typeface="-apple-system"/>
              </a:rPr>
              <a:t>Netmask:</a:t>
            </a:r>
            <a:r>
              <a:rPr lang="en-US" sz="2400" b="0" i="0" dirty="0">
                <a:solidFill>
                  <a:srgbClr val="000000"/>
                </a:solidFill>
                <a:effectLst/>
                <a:latin typeface="-apple-system"/>
              </a:rPr>
              <a:t> The portion of the network address that must match for that route to be used </a:t>
            </a:r>
          </a:p>
          <a:p>
            <a:r>
              <a:rPr lang="en-US" sz="2400" b="1" i="0" dirty="0">
                <a:solidFill>
                  <a:srgbClr val="000000"/>
                </a:solidFill>
                <a:effectLst/>
                <a:latin typeface="-apple-system"/>
              </a:rPr>
              <a:t>Gateway Address:</a:t>
            </a:r>
            <a:r>
              <a:rPr lang="en-US" sz="2400" b="0" i="0" dirty="0">
                <a:solidFill>
                  <a:srgbClr val="000000"/>
                </a:solidFill>
                <a:effectLst/>
                <a:latin typeface="-apple-system"/>
              </a:rPr>
              <a:t> Where the packet needs to be forwarded (a local NIC or a local router</a:t>
            </a:r>
          </a:p>
          <a:p>
            <a:r>
              <a:rPr lang="en-US" sz="2400" b="0" i="0" dirty="0">
                <a:solidFill>
                  <a:srgbClr val="000000"/>
                </a:solidFill>
                <a:effectLst/>
                <a:latin typeface="-apple-system"/>
              </a:rPr>
              <a:t> interface) </a:t>
            </a:r>
          </a:p>
          <a:p>
            <a:r>
              <a:rPr lang="en-US" sz="2400" b="1" i="0" dirty="0">
                <a:solidFill>
                  <a:srgbClr val="000000"/>
                </a:solidFill>
                <a:effectLst/>
                <a:latin typeface="-apple-system"/>
              </a:rPr>
              <a:t>Interface:</a:t>
            </a:r>
            <a:r>
              <a:rPr lang="en-US" sz="2400" b="0" i="0" dirty="0">
                <a:solidFill>
                  <a:srgbClr val="000000"/>
                </a:solidFill>
                <a:effectLst/>
                <a:latin typeface="-apple-system"/>
              </a:rPr>
              <a:t> The address of the NIC through which the packet should be sent </a:t>
            </a:r>
          </a:p>
          <a:p>
            <a:r>
              <a:rPr lang="en-US" sz="2400" b="1" i="0" dirty="0">
                <a:solidFill>
                  <a:srgbClr val="000000"/>
                </a:solidFill>
                <a:effectLst/>
                <a:latin typeface="-apple-system"/>
              </a:rPr>
              <a:t>Metric:</a:t>
            </a:r>
            <a:r>
              <a:rPr lang="en-US" sz="2400" b="0" i="0" dirty="0">
                <a:solidFill>
                  <a:srgbClr val="000000"/>
                </a:solidFill>
                <a:effectLst/>
                <a:latin typeface="-apple-system"/>
              </a:rPr>
              <a:t> The number of hops to the destination network </a:t>
            </a:r>
          </a:p>
          <a:p>
            <a:endParaRPr lang="en-US" sz="2000" b="0" i="0" dirty="0">
              <a:solidFill>
                <a:srgbClr val="000000"/>
              </a:solidFill>
              <a:effectLst/>
              <a:latin typeface="-apple-system"/>
            </a:endParaRPr>
          </a:p>
          <a:p>
            <a:pPr algn="l"/>
            <a:r>
              <a:rPr lang="en-US" sz="2800" b="1" i="0" dirty="0">
                <a:solidFill>
                  <a:srgbClr val="002060"/>
                </a:solidFill>
                <a:effectLst/>
                <a:latin typeface="-apple-system"/>
              </a:rPr>
              <a:t>Static Routing:</a:t>
            </a:r>
          </a:p>
          <a:p>
            <a:pPr algn="l"/>
            <a:endParaRPr lang="en-US" sz="2800" b="1" i="0" dirty="0">
              <a:solidFill>
                <a:srgbClr val="002060"/>
              </a:solidFill>
              <a:effectLst/>
              <a:latin typeface="-apple-system"/>
            </a:endParaRPr>
          </a:p>
          <a:p>
            <a:pPr algn="l"/>
            <a:r>
              <a:rPr lang="en-US" sz="2400" b="0" i="0" dirty="0">
                <a:solidFill>
                  <a:srgbClr val="000000"/>
                </a:solidFill>
                <a:effectLst/>
                <a:latin typeface="-apple-system"/>
              </a:rPr>
              <a:t>Static routing is a form of routing that occurs when a router uses a manually-configured </a:t>
            </a:r>
          </a:p>
          <a:p>
            <a:pPr algn="l"/>
            <a:r>
              <a:rPr lang="en-US" sz="2400" b="0" i="0" dirty="0">
                <a:solidFill>
                  <a:srgbClr val="000000"/>
                </a:solidFill>
                <a:effectLst/>
                <a:latin typeface="-apple-system"/>
              </a:rPr>
              <a:t>routing entry, rather than information from a dynamic routing traffic. In many cases, </a:t>
            </a:r>
          </a:p>
          <a:p>
            <a:pPr algn="l"/>
            <a:r>
              <a:rPr lang="en-US" sz="2400" b="0" i="0" dirty="0">
                <a:solidFill>
                  <a:srgbClr val="000000"/>
                </a:solidFill>
                <a:effectLst/>
                <a:latin typeface="-apple-system"/>
              </a:rPr>
              <a:t>static routes are manually configured by a network administrator by adding in entries </a:t>
            </a:r>
          </a:p>
          <a:p>
            <a:pPr algn="l"/>
            <a:r>
              <a:rPr lang="en-US" sz="2400" b="0" i="0" dirty="0">
                <a:solidFill>
                  <a:srgbClr val="000000"/>
                </a:solidFill>
                <a:effectLst/>
                <a:latin typeface="-apple-system"/>
              </a:rPr>
              <a:t>into a routing table, though this may not always be the case. Unlike dynamic routing, </a:t>
            </a:r>
          </a:p>
          <a:p>
            <a:pPr algn="l"/>
            <a:r>
              <a:rPr lang="en-US" sz="2400" b="0" i="0" dirty="0">
                <a:solidFill>
                  <a:srgbClr val="000000"/>
                </a:solidFill>
                <a:effectLst/>
                <a:latin typeface="-apple-system"/>
              </a:rPr>
              <a:t>static routes are fixed and do not change if the network is changed or reconfigured</a:t>
            </a:r>
            <a:r>
              <a:rPr lang="en-US" sz="2000" b="0" i="0" dirty="0">
                <a:solidFill>
                  <a:srgbClr val="000000"/>
                </a:solidFill>
                <a:effectLst/>
                <a:latin typeface="-apple-system"/>
              </a:rPr>
              <a:t>.</a:t>
            </a:r>
          </a:p>
          <a:p>
            <a:endParaRPr lang="en-US" sz="2000" b="0" i="0" dirty="0">
              <a:solidFill>
                <a:srgbClr val="000000"/>
              </a:solidFill>
              <a:effectLst/>
              <a:latin typeface="-apple-system"/>
            </a:endParaRPr>
          </a:p>
          <a:p>
            <a:endParaRPr lang="en-US" dirty="0"/>
          </a:p>
        </p:txBody>
      </p:sp>
    </p:spTree>
    <p:extLst>
      <p:ext uri="{BB962C8B-B14F-4D97-AF65-F5344CB8AC3E}">
        <p14:creationId xmlns:p14="http://schemas.microsoft.com/office/powerpoint/2010/main" val="30741983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FC0C9-39CD-79A7-63F9-A795BDB254F0}"/>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81397606-9AA5-DA87-3B6D-C42312021904}"/>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B1B4425-ECE4-9076-C072-23522CDFD06A}"/>
              </a:ext>
            </a:extLst>
          </p:cNvPr>
          <p:cNvSpPr>
            <a:spLocks noGrp="1"/>
          </p:cNvSpPr>
          <p:nvPr>
            <p:ph type="sldNum" sz="quarter" idx="12"/>
          </p:nvPr>
        </p:nvSpPr>
        <p:spPr/>
        <p:txBody>
          <a:bodyPr/>
          <a:lstStyle/>
          <a:p>
            <a:fld id="{294A09A9-5501-47C1-A89A-A340965A2BE2}" type="slidenum">
              <a:rPr lang="en-US" smtClean="0"/>
              <a:pPr/>
              <a:t>22</a:t>
            </a:fld>
            <a:endParaRPr lang="en-US" dirty="0"/>
          </a:p>
        </p:txBody>
      </p:sp>
      <p:sp>
        <p:nvSpPr>
          <p:cNvPr id="2" name="TextBox 1">
            <a:extLst>
              <a:ext uri="{FF2B5EF4-FFF2-40B4-BE49-F238E27FC236}">
                <a16:creationId xmlns:a16="http://schemas.microsoft.com/office/drawing/2014/main" id="{44C947BD-29C9-F00B-A267-C8878577B0AD}"/>
              </a:ext>
            </a:extLst>
          </p:cNvPr>
          <p:cNvSpPr txBox="1"/>
          <p:nvPr/>
        </p:nvSpPr>
        <p:spPr>
          <a:xfrm>
            <a:off x="423274" y="465573"/>
            <a:ext cx="11178894" cy="5601533"/>
          </a:xfrm>
          <a:prstGeom prst="rect">
            <a:avLst/>
          </a:prstGeom>
          <a:noFill/>
        </p:spPr>
        <p:txBody>
          <a:bodyPr wrap="none" rtlCol="0">
            <a:spAutoFit/>
          </a:bodyPr>
          <a:lstStyle/>
          <a:p>
            <a:endParaRPr lang="en-US" sz="2000" b="0" i="0" dirty="0">
              <a:solidFill>
                <a:srgbClr val="000000"/>
              </a:solidFill>
              <a:effectLst/>
              <a:latin typeface="-apple-system"/>
            </a:endParaRPr>
          </a:p>
          <a:p>
            <a:pPr algn="l"/>
            <a:r>
              <a:rPr lang="en-US" sz="2800" b="1" i="0" dirty="0">
                <a:solidFill>
                  <a:srgbClr val="002060"/>
                </a:solidFill>
                <a:effectLst/>
                <a:latin typeface="-apple-system"/>
              </a:rPr>
              <a:t>Dynamic Routing:</a:t>
            </a:r>
          </a:p>
          <a:p>
            <a:pPr algn="l"/>
            <a:endParaRPr lang="en-US" sz="2800" b="1" i="0" dirty="0">
              <a:solidFill>
                <a:srgbClr val="002060"/>
              </a:solidFill>
              <a:effectLst/>
              <a:latin typeface="-apple-system"/>
            </a:endParaRPr>
          </a:p>
          <a:p>
            <a:r>
              <a:rPr lang="en-US" sz="2400" dirty="0">
                <a:solidFill>
                  <a:srgbClr val="000000"/>
                </a:solidFill>
                <a:latin typeface="-apple-system"/>
              </a:rPr>
              <a:t>Dynamic Routing is a routing mechanism handled by a routing protocol, such as Routing </a:t>
            </a:r>
          </a:p>
          <a:p>
            <a:r>
              <a:rPr lang="en-US" sz="2400" dirty="0">
                <a:solidFill>
                  <a:srgbClr val="000000"/>
                </a:solidFill>
                <a:latin typeface="-apple-system"/>
              </a:rPr>
              <a:t>Information Protocol (RIP) or Open Shortest Path First (OSPF) Protocol, that dynamically </a:t>
            </a:r>
          </a:p>
          <a:p>
            <a:r>
              <a:rPr lang="en-US" sz="2400" dirty="0">
                <a:solidFill>
                  <a:srgbClr val="000000"/>
                </a:solidFill>
                <a:latin typeface="-apple-system"/>
              </a:rPr>
              <a:t>exchanges routing information among routers on an internetwork. Routers that use this </a:t>
            </a:r>
          </a:p>
          <a:p>
            <a:r>
              <a:rPr lang="en-US" sz="2400" dirty="0">
                <a:solidFill>
                  <a:srgbClr val="000000"/>
                </a:solidFill>
                <a:latin typeface="-apple-system"/>
              </a:rPr>
              <a:t>method are called dynamic routers.</a:t>
            </a:r>
          </a:p>
          <a:p>
            <a:endParaRPr lang="en-US" sz="2400" dirty="0">
              <a:solidFill>
                <a:srgbClr val="000000"/>
              </a:solidFill>
              <a:latin typeface="-apple-system"/>
            </a:endParaRPr>
          </a:p>
          <a:p>
            <a:pPr algn="l"/>
            <a:r>
              <a:rPr lang="en-US" sz="2400" b="1" i="0" dirty="0">
                <a:solidFill>
                  <a:srgbClr val="323232"/>
                </a:solidFill>
                <a:effectLst/>
                <a:latin typeface="Arial" panose="020B0604020202020204" pitchFamily="34" charset="0"/>
              </a:rPr>
              <a:t>How Routing Information Protocol works (RIP Protocols)</a:t>
            </a:r>
          </a:p>
          <a:p>
            <a:pPr algn="l"/>
            <a:r>
              <a:rPr lang="en-US" sz="2400" b="1" dirty="0">
                <a:solidFill>
                  <a:srgbClr val="323232"/>
                </a:solidFill>
                <a:latin typeface="Arial" panose="020B0604020202020204" pitchFamily="34" charset="0"/>
              </a:rPr>
              <a:t>	</a:t>
            </a:r>
            <a:endParaRPr lang="en-US" sz="2400" b="1" i="0" dirty="0">
              <a:solidFill>
                <a:srgbClr val="323232"/>
              </a:solidFill>
              <a:effectLst/>
              <a:latin typeface="Arial" panose="020B0604020202020204" pitchFamily="34" charset="0"/>
            </a:endParaRPr>
          </a:p>
          <a:p>
            <a:r>
              <a:rPr lang="en-US" sz="2400" dirty="0">
                <a:solidFill>
                  <a:srgbClr val="000000"/>
                </a:solidFill>
                <a:latin typeface="-apple-system"/>
              </a:rPr>
              <a:t>	RIP uses a distance vector algorithm to decide which path to put a packet on to </a:t>
            </a:r>
          </a:p>
          <a:p>
            <a:r>
              <a:rPr lang="en-US" sz="2400" dirty="0">
                <a:solidFill>
                  <a:srgbClr val="000000"/>
                </a:solidFill>
                <a:latin typeface="-apple-system"/>
              </a:rPr>
              <a:t>get to its destination. Each RIP router maintains a routing table, which is a list of all the </a:t>
            </a:r>
          </a:p>
          <a:p>
            <a:r>
              <a:rPr lang="en-US" sz="2400" dirty="0">
                <a:solidFill>
                  <a:srgbClr val="000000"/>
                </a:solidFill>
                <a:latin typeface="-apple-system"/>
              </a:rPr>
              <a:t>destinations the router knows how to reach. Each router broadcasts its entire routing </a:t>
            </a:r>
          </a:p>
          <a:p>
            <a:r>
              <a:rPr lang="en-US" sz="2400" dirty="0">
                <a:solidFill>
                  <a:srgbClr val="000000"/>
                </a:solidFill>
                <a:latin typeface="-apple-system"/>
              </a:rPr>
              <a:t>table to its closest neighbors every 30 seconds</a:t>
            </a:r>
          </a:p>
          <a:p>
            <a:endParaRPr lang="en-US" dirty="0"/>
          </a:p>
        </p:txBody>
      </p:sp>
    </p:spTree>
    <p:extLst>
      <p:ext uri="{BB962C8B-B14F-4D97-AF65-F5344CB8AC3E}">
        <p14:creationId xmlns:p14="http://schemas.microsoft.com/office/powerpoint/2010/main" val="14788356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79583B-389F-724D-BD7A-D3A5261194D6}"/>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40E54DAB-E873-EC5F-C44C-DAF6F9D57D10}"/>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46F745A-B6C5-2B7D-B120-526E5CC21C96}"/>
              </a:ext>
            </a:extLst>
          </p:cNvPr>
          <p:cNvSpPr>
            <a:spLocks noGrp="1"/>
          </p:cNvSpPr>
          <p:nvPr>
            <p:ph type="sldNum" sz="quarter" idx="12"/>
          </p:nvPr>
        </p:nvSpPr>
        <p:spPr/>
        <p:txBody>
          <a:bodyPr/>
          <a:lstStyle/>
          <a:p>
            <a:fld id="{294A09A9-5501-47C1-A89A-A340965A2BE2}" type="slidenum">
              <a:rPr lang="en-US" smtClean="0"/>
              <a:pPr/>
              <a:t>23</a:t>
            </a:fld>
            <a:endParaRPr lang="en-US" dirty="0"/>
          </a:p>
        </p:txBody>
      </p:sp>
      <p:sp>
        <p:nvSpPr>
          <p:cNvPr id="2" name="TextBox 1">
            <a:extLst>
              <a:ext uri="{FF2B5EF4-FFF2-40B4-BE49-F238E27FC236}">
                <a16:creationId xmlns:a16="http://schemas.microsoft.com/office/drawing/2014/main" id="{1FB7CAB5-66C4-9879-7A75-2740F791BF11}"/>
              </a:ext>
            </a:extLst>
          </p:cNvPr>
          <p:cNvSpPr txBox="1"/>
          <p:nvPr/>
        </p:nvSpPr>
        <p:spPr>
          <a:xfrm>
            <a:off x="423274" y="465573"/>
            <a:ext cx="11178894" cy="6678751"/>
          </a:xfrm>
          <a:prstGeom prst="rect">
            <a:avLst/>
          </a:prstGeom>
          <a:noFill/>
        </p:spPr>
        <p:txBody>
          <a:bodyPr wrap="none" rtlCol="0">
            <a:spAutoFit/>
          </a:bodyPr>
          <a:lstStyle/>
          <a:p>
            <a:endParaRPr lang="en-US" sz="2000" b="0" i="0" dirty="0">
              <a:solidFill>
                <a:srgbClr val="000000"/>
              </a:solidFill>
              <a:effectLst/>
              <a:latin typeface="-apple-system"/>
            </a:endParaRPr>
          </a:p>
          <a:p>
            <a:pPr algn="l"/>
            <a:r>
              <a:rPr lang="en-US" sz="2800" b="1" i="0" dirty="0">
                <a:solidFill>
                  <a:srgbClr val="002060"/>
                </a:solidFill>
                <a:effectLst/>
                <a:latin typeface="-apple-system"/>
              </a:rPr>
              <a:t>Dynamic Routing:</a:t>
            </a:r>
          </a:p>
          <a:p>
            <a:pPr algn="l"/>
            <a:endParaRPr lang="en-US" sz="2800" b="1" i="0" dirty="0">
              <a:solidFill>
                <a:srgbClr val="002060"/>
              </a:solidFill>
              <a:effectLst/>
              <a:latin typeface="-apple-system"/>
            </a:endParaRPr>
          </a:p>
          <a:p>
            <a:r>
              <a:rPr lang="en-US" sz="2400" dirty="0">
                <a:solidFill>
                  <a:srgbClr val="000000"/>
                </a:solidFill>
                <a:latin typeface="-apple-system"/>
              </a:rPr>
              <a:t>Dynamic Routing is a routing mechanism handled by a routing protocol, such as Routing </a:t>
            </a:r>
          </a:p>
          <a:p>
            <a:r>
              <a:rPr lang="en-US" sz="2400" dirty="0">
                <a:solidFill>
                  <a:srgbClr val="000000"/>
                </a:solidFill>
                <a:latin typeface="-apple-system"/>
              </a:rPr>
              <a:t>Information Protocol (RIP) or Open Shortest Path First (OSPF) Protocol, that dynamically </a:t>
            </a:r>
          </a:p>
          <a:p>
            <a:r>
              <a:rPr lang="en-US" sz="2400" dirty="0">
                <a:solidFill>
                  <a:srgbClr val="000000"/>
                </a:solidFill>
                <a:latin typeface="-apple-system"/>
              </a:rPr>
              <a:t>exchanges routing information among routers on an internetwork. Routers that use this </a:t>
            </a:r>
          </a:p>
          <a:p>
            <a:r>
              <a:rPr lang="en-US" sz="2400" dirty="0">
                <a:solidFill>
                  <a:srgbClr val="000000"/>
                </a:solidFill>
                <a:latin typeface="-apple-system"/>
              </a:rPr>
              <a:t>method are called dynamic routers.</a:t>
            </a:r>
          </a:p>
          <a:p>
            <a:endParaRPr lang="en-US" sz="2400" dirty="0">
              <a:solidFill>
                <a:srgbClr val="000000"/>
              </a:solidFill>
              <a:latin typeface="-apple-system"/>
            </a:endParaRPr>
          </a:p>
          <a:p>
            <a:pPr algn="l"/>
            <a:r>
              <a:rPr lang="en-US" sz="2400" b="1" i="0" dirty="0">
                <a:solidFill>
                  <a:srgbClr val="323232"/>
                </a:solidFill>
                <a:effectLst/>
                <a:latin typeface="Arial" panose="020B0604020202020204" pitchFamily="34" charset="0"/>
              </a:rPr>
              <a:t>How Routing Information Protocol Versions</a:t>
            </a:r>
          </a:p>
          <a:p>
            <a:pPr algn="l"/>
            <a:endParaRPr lang="en-US" sz="2400" b="1" dirty="0">
              <a:solidFill>
                <a:srgbClr val="323232"/>
              </a:solidFill>
              <a:latin typeface="Arial" panose="020B0604020202020204" pitchFamily="34" charset="0"/>
            </a:endParaRPr>
          </a:p>
          <a:p>
            <a:pPr algn="l">
              <a:spcBef>
                <a:spcPts val="750"/>
              </a:spcBef>
              <a:spcAft>
                <a:spcPts val="750"/>
              </a:spcAft>
              <a:buFont typeface="+mj-lt"/>
              <a:buAutoNum type="arabicPeriod"/>
            </a:pPr>
            <a:r>
              <a:rPr lang="en-US" sz="2400" b="0" i="0" dirty="0">
                <a:solidFill>
                  <a:schemeClr val="bg2">
                    <a:lumMod val="50000"/>
                  </a:schemeClr>
                </a:solidFill>
                <a:effectLst/>
                <a:latin typeface="Arial" panose="020B0604020202020204" pitchFamily="34" charset="0"/>
              </a:rPr>
              <a:t>RIPv1.  </a:t>
            </a:r>
          </a:p>
          <a:p>
            <a:pPr algn="l">
              <a:spcBef>
                <a:spcPts val="750"/>
              </a:spcBef>
              <a:spcAft>
                <a:spcPts val="750"/>
              </a:spcAft>
              <a:buFont typeface="+mj-lt"/>
              <a:buAutoNum type="arabicPeriod"/>
            </a:pPr>
            <a:r>
              <a:rPr lang="en-US" sz="2400" b="0" i="0" dirty="0">
                <a:solidFill>
                  <a:schemeClr val="bg2">
                    <a:lumMod val="50000"/>
                  </a:schemeClr>
                </a:solidFill>
                <a:effectLst/>
                <a:latin typeface="Arial" panose="020B0604020202020204" pitchFamily="34" charset="0"/>
              </a:rPr>
              <a:t>RIPv2.</a:t>
            </a:r>
          </a:p>
          <a:p>
            <a:pPr algn="l">
              <a:spcBef>
                <a:spcPts val="750"/>
              </a:spcBef>
              <a:spcAft>
                <a:spcPts val="750"/>
              </a:spcAft>
              <a:buFont typeface="+mj-lt"/>
              <a:buAutoNum type="arabicPeriod"/>
            </a:pPr>
            <a:r>
              <a:rPr lang="en-US" sz="2400" b="0" i="0" dirty="0">
                <a:solidFill>
                  <a:schemeClr val="bg2">
                    <a:lumMod val="50000"/>
                  </a:schemeClr>
                </a:solidFill>
                <a:effectLst/>
                <a:latin typeface="Arial" panose="020B0604020202020204" pitchFamily="34" charset="0"/>
              </a:rPr>
              <a:t>RIPng.</a:t>
            </a:r>
          </a:p>
          <a:p>
            <a:pPr algn="l"/>
            <a:endParaRPr lang="en-US" sz="2400" b="1" i="0" dirty="0">
              <a:solidFill>
                <a:srgbClr val="323232"/>
              </a:solidFill>
              <a:effectLst/>
              <a:latin typeface="Arial" panose="020B0604020202020204" pitchFamily="34" charset="0"/>
            </a:endParaRPr>
          </a:p>
          <a:p>
            <a:pPr algn="l"/>
            <a:r>
              <a:rPr lang="en-US" sz="2400" b="1" dirty="0">
                <a:solidFill>
                  <a:srgbClr val="323232"/>
                </a:solidFill>
                <a:latin typeface="Arial" panose="020B0604020202020204" pitchFamily="34" charset="0"/>
              </a:rPr>
              <a:t>	</a:t>
            </a:r>
            <a:endParaRPr lang="en-US" sz="2400" b="1" i="0" dirty="0">
              <a:solidFill>
                <a:srgbClr val="323232"/>
              </a:solidFill>
              <a:effectLst/>
              <a:latin typeface="Arial" panose="020B0604020202020204" pitchFamily="34" charset="0"/>
            </a:endParaRPr>
          </a:p>
          <a:p>
            <a:r>
              <a:rPr lang="en-US" sz="2400" dirty="0">
                <a:solidFill>
                  <a:srgbClr val="000000"/>
                </a:solidFill>
                <a:latin typeface="-apple-system"/>
              </a:rPr>
              <a:t>	</a:t>
            </a:r>
            <a:endParaRPr lang="en-US" dirty="0"/>
          </a:p>
        </p:txBody>
      </p:sp>
      <p:sp>
        <p:nvSpPr>
          <p:cNvPr id="3" name="TextBox 2">
            <a:extLst>
              <a:ext uri="{FF2B5EF4-FFF2-40B4-BE49-F238E27FC236}">
                <a16:creationId xmlns:a16="http://schemas.microsoft.com/office/drawing/2014/main" id="{612FDE5A-5C65-6E9B-133C-86D5AAE9A794}"/>
              </a:ext>
            </a:extLst>
          </p:cNvPr>
          <p:cNvSpPr txBox="1"/>
          <p:nvPr/>
        </p:nvSpPr>
        <p:spPr>
          <a:xfrm>
            <a:off x="7127891" y="3310285"/>
            <a:ext cx="4458272" cy="3088025"/>
          </a:xfrm>
          <a:prstGeom prst="rect">
            <a:avLst/>
          </a:prstGeom>
          <a:noFill/>
        </p:spPr>
        <p:txBody>
          <a:bodyPr wrap="none" rtlCol="0">
            <a:spAutoFit/>
          </a:bodyPr>
          <a:lstStyle/>
          <a:p>
            <a:pPr algn="l"/>
            <a:r>
              <a:rPr lang="en-US" sz="2000" b="1" i="0" dirty="0">
                <a:solidFill>
                  <a:schemeClr val="tx2"/>
                </a:solidFill>
                <a:effectLst/>
                <a:latin typeface="Arial" panose="020B0604020202020204" pitchFamily="34" charset="0"/>
              </a:rPr>
              <a:t>Advantages of RIP</a:t>
            </a:r>
          </a:p>
          <a:p>
            <a:pPr algn="l">
              <a:spcBef>
                <a:spcPts val="750"/>
              </a:spcBef>
              <a:spcAft>
                <a:spcPts val="750"/>
              </a:spcAft>
              <a:buFont typeface="Arial" panose="020B0604020202020204" pitchFamily="34" charset="0"/>
              <a:buChar char="•"/>
            </a:pPr>
            <a:r>
              <a:rPr lang="en-US" b="0" i="0" dirty="0">
                <a:effectLst/>
                <a:latin typeface="Arial" panose="020B0604020202020204" pitchFamily="34" charset="0"/>
              </a:rPr>
              <a:t>Feasible configuration.</a:t>
            </a:r>
          </a:p>
          <a:p>
            <a:pPr algn="l">
              <a:spcBef>
                <a:spcPts val="750"/>
              </a:spcBef>
              <a:spcAft>
                <a:spcPts val="750"/>
              </a:spcAft>
              <a:buFont typeface="Arial" panose="020B0604020202020204" pitchFamily="34" charset="0"/>
              <a:buChar char="•"/>
            </a:pPr>
            <a:r>
              <a:rPr lang="en-US" b="0" i="0" dirty="0">
                <a:effectLst/>
                <a:latin typeface="Arial" panose="020B0604020202020204" pitchFamily="34" charset="0"/>
              </a:rPr>
              <a:t>Easy to understand.</a:t>
            </a:r>
          </a:p>
          <a:p>
            <a:pPr algn="l">
              <a:spcBef>
                <a:spcPts val="750"/>
              </a:spcBef>
              <a:spcAft>
                <a:spcPts val="750"/>
              </a:spcAft>
              <a:buFont typeface="Arial" panose="020B0604020202020204" pitchFamily="34" charset="0"/>
              <a:buChar char="•"/>
            </a:pPr>
            <a:r>
              <a:rPr lang="en-US" b="0" i="0" dirty="0">
                <a:effectLst/>
                <a:latin typeface="Arial" panose="020B0604020202020204" pitchFamily="34" charset="0"/>
              </a:rPr>
              <a:t>Predominantly loop-free.</a:t>
            </a:r>
          </a:p>
          <a:p>
            <a:pPr algn="l">
              <a:spcBef>
                <a:spcPts val="750"/>
              </a:spcBef>
              <a:spcAft>
                <a:spcPts val="750"/>
              </a:spcAft>
              <a:buFont typeface="Arial" panose="020B0604020202020204" pitchFamily="34" charset="0"/>
              <a:buChar char="•"/>
            </a:pPr>
            <a:r>
              <a:rPr lang="en-US" b="0" i="0" dirty="0">
                <a:effectLst/>
                <a:latin typeface="Arial" panose="020B0604020202020204" pitchFamily="34" charset="0"/>
              </a:rPr>
              <a:t>Guaranteed to support almost all routers.</a:t>
            </a:r>
          </a:p>
          <a:p>
            <a:pPr algn="l">
              <a:spcBef>
                <a:spcPts val="750"/>
              </a:spcBef>
              <a:spcAft>
                <a:spcPts val="750"/>
              </a:spcAft>
              <a:buFont typeface="Arial" panose="020B0604020202020204" pitchFamily="34" charset="0"/>
              <a:buChar char="•"/>
            </a:pPr>
            <a:r>
              <a:rPr lang="en-US" b="0" i="0" dirty="0">
                <a:effectLst/>
                <a:latin typeface="Arial" panose="020B0604020202020204" pitchFamily="34" charset="0"/>
              </a:rPr>
              <a:t>Promotes </a:t>
            </a:r>
            <a:r>
              <a:rPr lang="en-US" b="0" i="0" u="sng" dirty="0">
                <a:effectLst/>
                <a:latin typeface="Arial" panose="020B0604020202020204" pitchFamily="34" charset="0"/>
                <a:hlinkClick r:id="rId2">
                  <a:extLst>
                    <a:ext uri="{A12FA001-AC4F-418D-AE19-62706E023703}">
                      <ahyp:hlinkClr xmlns:ahyp="http://schemas.microsoft.com/office/drawing/2018/hyperlinkcolor" val="tx"/>
                    </a:ext>
                  </a:extLst>
                </a:hlinkClick>
              </a:rPr>
              <a:t>load balancing</a:t>
            </a:r>
            <a:r>
              <a:rPr lang="en-US" b="0" i="0" dirty="0">
                <a:effectLst/>
                <a:latin typeface="Arial" panose="020B0604020202020204" pitchFamily="34" charset="0"/>
              </a:rPr>
              <a:t>.</a:t>
            </a:r>
          </a:p>
          <a:p>
            <a:endParaRPr lang="en-US" dirty="0"/>
          </a:p>
        </p:txBody>
      </p:sp>
    </p:spTree>
    <p:extLst>
      <p:ext uri="{BB962C8B-B14F-4D97-AF65-F5344CB8AC3E}">
        <p14:creationId xmlns:p14="http://schemas.microsoft.com/office/powerpoint/2010/main" val="25994573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E94DC-540B-D635-CF38-1E41626DDB86}"/>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F17E49B5-47A1-4D24-279F-D2C384CFE534}"/>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E462C5C-F6BE-8908-20AF-D8A1DFD6B6F1}"/>
              </a:ext>
            </a:extLst>
          </p:cNvPr>
          <p:cNvSpPr>
            <a:spLocks noGrp="1"/>
          </p:cNvSpPr>
          <p:nvPr>
            <p:ph type="sldNum" sz="quarter" idx="12"/>
          </p:nvPr>
        </p:nvSpPr>
        <p:spPr/>
        <p:txBody>
          <a:bodyPr/>
          <a:lstStyle/>
          <a:p>
            <a:fld id="{294A09A9-5501-47C1-A89A-A340965A2BE2}" type="slidenum">
              <a:rPr lang="en-US" smtClean="0"/>
              <a:pPr/>
              <a:t>24</a:t>
            </a:fld>
            <a:endParaRPr lang="en-US" dirty="0"/>
          </a:p>
        </p:txBody>
      </p:sp>
      <p:pic>
        <p:nvPicPr>
          <p:cNvPr id="9218" name="Picture 2" descr="RIP In Networking">
            <a:extLst>
              <a:ext uri="{FF2B5EF4-FFF2-40B4-BE49-F238E27FC236}">
                <a16:creationId xmlns:a16="http://schemas.microsoft.com/office/drawing/2014/main" id="{C89DA790-06A6-4EAB-3ABF-005FCF5640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3274" y="685800"/>
            <a:ext cx="10549526" cy="5934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74864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9F42C-094A-23DD-9338-48EB8ABB9C82}"/>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DCFE49C2-F19E-7AFF-D1B0-8042B23CC1EB}"/>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2F61A36-5F73-6BC8-B686-192D38C2440F}"/>
              </a:ext>
            </a:extLst>
          </p:cNvPr>
          <p:cNvSpPr>
            <a:spLocks noGrp="1"/>
          </p:cNvSpPr>
          <p:nvPr>
            <p:ph type="sldNum" sz="quarter" idx="12"/>
          </p:nvPr>
        </p:nvSpPr>
        <p:spPr/>
        <p:txBody>
          <a:bodyPr/>
          <a:lstStyle/>
          <a:p>
            <a:fld id="{294A09A9-5501-47C1-A89A-A340965A2BE2}" type="slidenum">
              <a:rPr lang="en-US" smtClean="0"/>
              <a:pPr/>
              <a:t>25</a:t>
            </a:fld>
            <a:endParaRPr lang="en-US" dirty="0"/>
          </a:p>
        </p:txBody>
      </p:sp>
      <p:sp>
        <p:nvSpPr>
          <p:cNvPr id="2" name="TextBox 1">
            <a:extLst>
              <a:ext uri="{FF2B5EF4-FFF2-40B4-BE49-F238E27FC236}">
                <a16:creationId xmlns:a16="http://schemas.microsoft.com/office/drawing/2014/main" id="{7D171CA6-167C-C351-D7F7-2BA5D4A0936C}"/>
              </a:ext>
            </a:extLst>
          </p:cNvPr>
          <p:cNvSpPr txBox="1"/>
          <p:nvPr/>
        </p:nvSpPr>
        <p:spPr>
          <a:xfrm>
            <a:off x="877330" y="939114"/>
            <a:ext cx="10732169" cy="5129609"/>
          </a:xfrm>
          <a:prstGeom prst="rect">
            <a:avLst/>
          </a:prstGeom>
          <a:noFill/>
        </p:spPr>
        <p:txBody>
          <a:bodyPr wrap="none" rtlCol="0">
            <a:spAutoFit/>
          </a:bodyPr>
          <a:lstStyle/>
          <a:p>
            <a:pPr algn="l" fontAlgn="base">
              <a:lnSpc>
                <a:spcPts val="2250"/>
              </a:lnSpc>
              <a:spcBef>
                <a:spcPts val="975"/>
              </a:spcBef>
            </a:pPr>
            <a:r>
              <a:rPr lang="en-US" sz="2400" b="1" i="0" dirty="0">
                <a:effectLst/>
                <a:latin typeface="Source Sans 3"/>
              </a:rPr>
              <a:t>Open Shortest Path First (OSPF) protocol States</a:t>
            </a:r>
          </a:p>
          <a:p>
            <a:pPr algn="l" fontAlgn="base">
              <a:lnSpc>
                <a:spcPts val="2250"/>
              </a:lnSpc>
              <a:spcBef>
                <a:spcPts val="975"/>
              </a:spcBef>
            </a:pPr>
            <a:endParaRPr lang="en-US" sz="2400" b="1" i="0" dirty="0">
              <a:effectLst/>
              <a:latin typeface="Source Sans 3"/>
            </a:endParaRPr>
          </a:p>
          <a:p>
            <a:pPr rtl="0" fontAlgn="base">
              <a:spcBef>
                <a:spcPts val="750"/>
              </a:spcBef>
              <a:spcAft>
                <a:spcPts val="750"/>
              </a:spcAft>
            </a:pPr>
            <a:r>
              <a:rPr lang="en-US" b="0" i="0" dirty="0">
                <a:solidFill>
                  <a:srgbClr val="FFFFFF"/>
                </a:solidFill>
                <a:effectLst/>
                <a:latin typeface="var(--font-secondary)"/>
              </a:rPr>
              <a:t>	</a:t>
            </a:r>
            <a:r>
              <a:rPr lang="en-US" sz="2000" b="0" i="0" dirty="0">
                <a:effectLst/>
                <a:latin typeface="var(--font-secondary)"/>
              </a:rPr>
              <a:t>Open Shortest Path First (OSPF) is a </a:t>
            </a:r>
            <a:r>
              <a:rPr lang="en-US" sz="2000" b="1" i="0" dirty="0">
                <a:effectLst/>
                <a:latin typeface="var(--font-secondary)"/>
              </a:rPr>
              <a:t>link-state routing protocol </a:t>
            </a:r>
            <a:r>
              <a:rPr lang="en-US" sz="2000" b="0" i="0" dirty="0">
                <a:effectLst/>
                <a:latin typeface="var(--font-secondary)"/>
              </a:rPr>
              <a:t>that is used to </a:t>
            </a:r>
            <a:r>
              <a:rPr lang="en-US" sz="2000" b="1" i="0" dirty="0">
                <a:effectLst/>
                <a:latin typeface="var(--font-secondary)"/>
              </a:rPr>
              <a:t>find the </a:t>
            </a:r>
          </a:p>
          <a:p>
            <a:pPr rtl="0" fontAlgn="base">
              <a:spcBef>
                <a:spcPts val="750"/>
              </a:spcBef>
              <a:spcAft>
                <a:spcPts val="750"/>
              </a:spcAft>
            </a:pPr>
            <a:r>
              <a:rPr lang="en-US" sz="2000" b="1" i="0" dirty="0">
                <a:effectLst/>
                <a:latin typeface="var(--font-secondary)"/>
              </a:rPr>
              <a:t>best path  between the source and the destination router using its own Shortest Path First</a:t>
            </a:r>
            <a:r>
              <a:rPr lang="en-US" sz="2000" b="0" i="0" dirty="0">
                <a:effectLst/>
                <a:latin typeface="var(--font-secondary)"/>
              </a:rPr>
              <a:t>). </a:t>
            </a:r>
          </a:p>
          <a:p>
            <a:pPr rtl="0" fontAlgn="base">
              <a:spcBef>
                <a:spcPts val="750"/>
              </a:spcBef>
              <a:spcAft>
                <a:spcPts val="750"/>
              </a:spcAft>
            </a:pPr>
            <a:r>
              <a:rPr lang="en-US" sz="2000" b="0" i="0" dirty="0">
                <a:effectLst/>
                <a:latin typeface="var(--font-secondary)"/>
              </a:rPr>
              <a:t>OSPF is developed by Internet Engineering Task Force (IETF) as one of the Interior Gateway Protocol </a:t>
            </a:r>
          </a:p>
          <a:p>
            <a:pPr rtl="0" fontAlgn="base">
              <a:spcBef>
                <a:spcPts val="750"/>
              </a:spcBef>
              <a:spcAft>
                <a:spcPts val="750"/>
              </a:spcAft>
            </a:pPr>
            <a:r>
              <a:rPr lang="en-US" sz="2000" b="0" i="0" dirty="0">
                <a:effectLst/>
                <a:latin typeface="var(--font-secondary)"/>
              </a:rPr>
              <a:t>(IGP), </a:t>
            </a:r>
            <a:r>
              <a:rPr lang="en-US" sz="2000" b="0" i="0" dirty="0" err="1">
                <a:effectLst/>
                <a:latin typeface="var(--font-secondary)"/>
              </a:rPr>
              <a:t>i.e</a:t>
            </a:r>
            <a:r>
              <a:rPr lang="en-US" sz="2000" b="0" i="0" dirty="0">
                <a:effectLst/>
                <a:latin typeface="var(--font-secondary)"/>
              </a:rPr>
              <a:t>, the protocol which aims at moving the packet within a large autonomous system or routing </a:t>
            </a:r>
          </a:p>
          <a:p>
            <a:pPr rtl="0" fontAlgn="base">
              <a:spcBef>
                <a:spcPts val="750"/>
              </a:spcBef>
              <a:spcAft>
                <a:spcPts val="750"/>
              </a:spcAft>
            </a:pPr>
            <a:r>
              <a:rPr lang="en-US" sz="2000" b="0" i="0" dirty="0">
                <a:effectLst/>
                <a:latin typeface="var(--font-secondary)"/>
              </a:rPr>
              <a:t>domain.</a:t>
            </a:r>
          </a:p>
          <a:p>
            <a:endParaRPr lang="en-US" sz="2000" dirty="0"/>
          </a:p>
          <a:p>
            <a:r>
              <a:rPr lang="en-US" sz="2000" b="1" i="0" dirty="0">
                <a:solidFill>
                  <a:srgbClr val="323232"/>
                </a:solidFill>
                <a:effectLst/>
                <a:latin typeface="Arial" panose="020B0604020202020204" pitchFamily="34" charset="0"/>
              </a:rPr>
              <a:t>Enhanced Interior Gateway Routing Protocol (EIGRP)</a:t>
            </a:r>
            <a:endParaRPr lang="en-US" sz="2000" b="1" dirty="0">
              <a:solidFill>
                <a:srgbClr val="323232"/>
              </a:solidFill>
              <a:latin typeface="Arial" panose="020B0604020202020204" pitchFamily="34" charset="0"/>
            </a:endParaRPr>
          </a:p>
          <a:p>
            <a:endParaRPr lang="en-US" sz="2000" b="1" i="0" dirty="0">
              <a:solidFill>
                <a:srgbClr val="323232"/>
              </a:solidFill>
              <a:effectLst/>
              <a:latin typeface="Arial" panose="020B0604020202020204" pitchFamily="34" charset="0"/>
            </a:endParaRPr>
          </a:p>
          <a:p>
            <a:r>
              <a:rPr lang="en-US" dirty="0"/>
              <a:t>EIGRP is a dynamic routing protocol essential for sharing routing information between routers. </a:t>
            </a:r>
          </a:p>
          <a:p>
            <a:r>
              <a:rPr lang="en-US" dirty="0"/>
              <a:t>It stores routing information about other routers on the network, allowing data to automatically </a:t>
            </a:r>
          </a:p>
          <a:p>
            <a:r>
              <a:rPr lang="en-US" dirty="0"/>
              <a:t>traverse between network topologies. </a:t>
            </a:r>
          </a:p>
        </p:txBody>
      </p:sp>
    </p:spTree>
    <p:extLst>
      <p:ext uri="{BB962C8B-B14F-4D97-AF65-F5344CB8AC3E}">
        <p14:creationId xmlns:p14="http://schemas.microsoft.com/office/powerpoint/2010/main" val="39435523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B4CC1A-D287-240A-5C67-9C81DFE163B9}"/>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E53242B9-C70A-CFC5-B3FB-D8A803849C3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9B44736-6B96-C254-E121-63D21908089F}"/>
              </a:ext>
            </a:extLst>
          </p:cNvPr>
          <p:cNvSpPr>
            <a:spLocks noGrp="1"/>
          </p:cNvSpPr>
          <p:nvPr>
            <p:ph type="sldNum" sz="quarter" idx="12"/>
          </p:nvPr>
        </p:nvSpPr>
        <p:spPr/>
        <p:txBody>
          <a:bodyPr/>
          <a:lstStyle/>
          <a:p>
            <a:fld id="{294A09A9-5501-47C1-A89A-A340965A2BE2}" type="slidenum">
              <a:rPr lang="en-US" smtClean="0"/>
              <a:pPr/>
              <a:t>26</a:t>
            </a:fld>
            <a:endParaRPr lang="en-US" dirty="0"/>
          </a:p>
        </p:txBody>
      </p:sp>
      <p:sp>
        <p:nvSpPr>
          <p:cNvPr id="2" name="TextBox 1">
            <a:extLst>
              <a:ext uri="{FF2B5EF4-FFF2-40B4-BE49-F238E27FC236}">
                <a16:creationId xmlns:a16="http://schemas.microsoft.com/office/drawing/2014/main" id="{FC7CB1BD-2E02-275C-5A25-7589D8F192FA}"/>
              </a:ext>
            </a:extLst>
          </p:cNvPr>
          <p:cNvSpPr txBox="1"/>
          <p:nvPr/>
        </p:nvSpPr>
        <p:spPr>
          <a:xfrm>
            <a:off x="735608" y="2714788"/>
            <a:ext cx="4470904" cy="3824124"/>
          </a:xfrm>
          <a:prstGeom prst="rect">
            <a:avLst/>
          </a:prstGeom>
          <a:noFill/>
        </p:spPr>
        <p:txBody>
          <a:bodyPr wrap="none" rtlCol="0">
            <a:spAutoFit/>
          </a:bodyPr>
          <a:lstStyle/>
          <a:p>
            <a:pPr algn="l" fontAlgn="base">
              <a:lnSpc>
                <a:spcPts val="2250"/>
              </a:lnSpc>
              <a:spcBef>
                <a:spcPts val="975"/>
              </a:spcBef>
            </a:pPr>
            <a:r>
              <a:rPr lang="en-US" sz="3200" b="1" i="0" dirty="0">
                <a:effectLst/>
                <a:latin typeface="Source Sans 3"/>
              </a:rPr>
              <a:t>Networking Device:  HUB</a:t>
            </a:r>
          </a:p>
          <a:p>
            <a:pPr rtl="0" fontAlgn="base">
              <a:spcBef>
                <a:spcPts val="750"/>
              </a:spcBef>
              <a:spcAft>
                <a:spcPts val="750"/>
              </a:spcAft>
            </a:pPr>
            <a:r>
              <a:rPr lang="en-US" b="0" i="0" dirty="0">
                <a:solidFill>
                  <a:srgbClr val="FFFFFF"/>
                </a:solidFill>
                <a:effectLst/>
                <a:latin typeface="var(--font-secondary)"/>
              </a:rPr>
              <a:t>	</a:t>
            </a:r>
          </a:p>
          <a:p>
            <a:pPr algn="ctr" rtl="0" fontAlgn="base">
              <a:spcBef>
                <a:spcPts val="750"/>
              </a:spcBef>
              <a:spcAft>
                <a:spcPts val="750"/>
              </a:spcAft>
            </a:pPr>
            <a:r>
              <a:rPr lang="en-US" dirty="0">
                <a:solidFill>
                  <a:srgbClr val="FFFFFF"/>
                </a:solidFill>
                <a:latin typeface="var(--font-secondary)"/>
              </a:rPr>
              <a:t>       </a:t>
            </a:r>
            <a:r>
              <a:rPr lang="en-US" sz="3200" dirty="0">
                <a:latin typeface="var(--font-secondary)"/>
              </a:rPr>
              <a:t>Not Intelligence Device</a:t>
            </a:r>
          </a:p>
          <a:p>
            <a:pPr algn="ctr" rtl="0" fontAlgn="base">
              <a:spcBef>
                <a:spcPts val="750"/>
              </a:spcBef>
              <a:spcAft>
                <a:spcPts val="750"/>
              </a:spcAft>
            </a:pPr>
            <a:r>
              <a:rPr lang="en-US" sz="3200" b="0" i="0" dirty="0">
                <a:effectLst/>
                <a:latin typeface="var(--font-secondary)"/>
              </a:rPr>
              <a:t>1 Collision Domain</a:t>
            </a:r>
          </a:p>
          <a:p>
            <a:pPr algn="ctr" rtl="0" fontAlgn="base">
              <a:spcBef>
                <a:spcPts val="750"/>
              </a:spcBef>
              <a:spcAft>
                <a:spcPts val="750"/>
              </a:spcAft>
            </a:pPr>
            <a:r>
              <a:rPr lang="en-US" sz="3200" dirty="0">
                <a:latin typeface="var(--font-secondary)"/>
              </a:rPr>
              <a:t>   1 Broadcast Domain</a:t>
            </a:r>
          </a:p>
          <a:p>
            <a:pPr rtl="0" fontAlgn="base">
              <a:spcBef>
                <a:spcPts val="750"/>
              </a:spcBef>
              <a:spcAft>
                <a:spcPts val="750"/>
              </a:spcAft>
            </a:pPr>
            <a:endParaRPr lang="en-US" b="0" i="0" dirty="0">
              <a:solidFill>
                <a:srgbClr val="FFFFFF"/>
              </a:solidFill>
              <a:effectLst/>
              <a:latin typeface="var(--font-secondary)"/>
            </a:endParaRPr>
          </a:p>
          <a:p>
            <a:pPr rtl="0" fontAlgn="base">
              <a:spcBef>
                <a:spcPts val="750"/>
              </a:spcBef>
              <a:spcAft>
                <a:spcPts val="750"/>
              </a:spcAft>
            </a:pPr>
            <a:endParaRPr lang="en-US" dirty="0"/>
          </a:p>
        </p:txBody>
      </p:sp>
      <p:pic>
        <p:nvPicPr>
          <p:cNvPr id="4" name="Picture 3" descr="A close-up of a usb port&#10;&#10;Description automatically generated">
            <a:extLst>
              <a:ext uri="{FF2B5EF4-FFF2-40B4-BE49-F238E27FC236}">
                <a16:creationId xmlns:a16="http://schemas.microsoft.com/office/drawing/2014/main" id="{CC809D75-FAF1-4B85-CB3A-7709BEFFE735}"/>
              </a:ext>
            </a:extLst>
          </p:cNvPr>
          <p:cNvPicPr>
            <a:picLocks noChangeAspect="1"/>
          </p:cNvPicPr>
          <p:nvPr/>
        </p:nvPicPr>
        <p:blipFill>
          <a:blip r:embed="rId2"/>
          <a:stretch>
            <a:fillRect/>
          </a:stretch>
        </p:blipFill>
        <p:spPr>
          <a:xfrm>
            <a:off x="5534350" y="3102428"/>
            <a:ext cx="6458978" cy="3755571"/>
          </a:xfrm>
          <a:prstGeom prst="rect">
            <a:avLst/>
          </a:prstGeom>
        </p:spPr>
      </p:pic>
      <p:sp>
        <p:nvSpPr>
          <p:cNvPr id="10" name="TextBox 9">
            <a:extLst>
              <a:ext uri="{FF2B5EF4-FFF2-40B4-BE49-F238E27FC236}">
                <a16:creationId xmlns:a16="http://schemas.microsoft.com/office/drawing/2014/main" id="{BD79ADB0-00A4-0F54-18F2-845E9999FA4C}"/>
              </a:ext>
            </a:extLst>
          </p:cNvPr>
          <p:cNvSpPr txBox="1"/>
          <p:nvPr/>
        </p:nvSpPr>
        <p:spPr>
          <a:xfrm>
            <a:off x="5780314" y="794657"/>
            <a:ext cx="4171008" cy="2862322"/>
          </a:xfrm>
          <a:prstGeom prst="rect">
            <a:avLst/>
          </a:prstGeom>
          <a:noFill/>
        </p:spPr>
        <p:txBody>
          <a:bodyPr wrap="square" rtlCol="0">
            <a:spAutoFit/>
          </a:bodyPr>
          <a:lstStyle/>
          <a:p>
            <a:pPr marL="285750" indent="-285750">
              <a:buFont typeface="Arial" panose="020B0604020202020204" pitchFamily="34" charset="0"/>
              <a:buChar char="•"/>
            </a:pPr>
            <a:r>
              <a:rPr lang="en-US" dirty="0"/>
              <a:t>A hub is a multi-port repeater</a:t>
            </a:r>
          </a:p>
          <a:p>
            <a:pPr marL="285750" indent="-285750">
              <a:buFont typeface="Arial" panose="020B0604020202020204" pitchFamily="34" charset="0"/>
              <a:buChar char="•"/>
            </a:pPr>
            <a:r>
              <a:rPr lang="en-US" dirty="0"/>
              <a:t>Hub in networking plays a vital role in data transmission and broadcasting</a:t>
            </a:r>
          </a:p>
          <a:p>
            <a:pPr marL="285750" indent="-285750">
              <a:buFont typeface="Arial" panose="020B0604020202020204" pitchFamily="34" charset="0"/>
              <a:buChar char="•"/>
            </a:pPr>
            <a:r>
              <a:rPr lang="en-US" dirty="0"/>
              <a:t>A hub is a hardware device used at the physical layer to connect multiple devices in the network. Hubs are widely used to connect LANs</a:t>
            </a:r>
          </a:p>
          <a:p>
            <a:pPr marL="285750" indent="-285750">
              <a:buFont typeface="Arial" panose="020B0604020202020204" pitchFamily="34" charset="0"/>
              <a:buChar char="•"/>
            </a:pPr>
            <a:endParaRPr lang="en-US" dirty="0"/>
          </a:p>
        </p:txBody>
      </p:sp>
      <p:sp>
        <p:nvSpPr>
          <p:cNvPr id="11" name="Arrow: Right 10">
            <a:extLst>
              <a:ext uri="{FF2B5EF4-FFF2-40B4-BE49-F238E27FC236}">
                <a16:creationId xmlns:a16="http://schemas.microsoft.com/office/drawing/2014/main" id="{DA94A0D6-2048-3968-C6F0-BC26F1BFF9D9}"/>
              </a:ext>
            </a:extLst>
          </p:cNvPr>
          <p:cNvSpPr/>
          <p:nvPr/>
        </p:nvSpPr>
        <p:spPr>
          <a:xfrm>
            <a:off x="423274" y="1045032"/>
            <a:ext cx="763269" cy="27214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Left 12">
            <a:extLst>
              <a:ext uri="{FF2B5EF4-FFF2-40B4-BE49-F238E27FC236}">
                <a16:creationId xmlns:a16="http://schemas.microsoft.com/office/drawing/2014/main" id="{2B33C31D-04A8-7E44-739F-7C1BC9CAE4D1}"/>
              </a:ext>
            </a:extLst>
          </p:cNvPr>
          <p:cNvSpPr/>
          <p:nvPr/>
        </p:nvSpPr>
        <p:spPr>
          <a:xfrm>
            <a:off x="1578429" y="1045032"/>
            <a:ext cx="763269" cy="272143"/>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95E70DC-2B60-EB13-8991-D6EB9DD0A8D0}"/>
              </a:ext>
            </a:extLst>
          </p:cNvPr>
          <p:cNvSpPr txBox="1"/>
          <p:nvPr/>
        </p:nvSpPr>
        <p:spPr>
          <a:xfrm>
            <a:off x="106966" y="1514149"/>
            <a:ext cx="5673348" cy="646331"/>
          </a:xfrm>
          <a:prstGeom prst="rect">
            <a:avLst/>
          </a:prstGeom>
          <a:noFill/>
        </p:spPr>
        <p:txBody>
          <a:bodyPr wrap="none" rtlCol="0">
            <a:spAutoFit/>
          </a:bodyPr>
          <a:lstStyle/>
          <a:p>
            <a:r>
              <a:rPr lang="en-US" dirty="0"/>
              <a:t>Connection to each other when 3 systems will </a:t>
            </a:r>
          </a:p>
          <a:p>
            <a:r>
              <a:rPr lang="en-US" dirty="0"/>
              <a:t>Connect to 1 and 2 system the collision happened.</a:t>
            </a:r>
          </a:p>
        </p:txBody>
      </p:sp>
      <p:sp>
        <p:nvSpPr>
          <p:cNvPr id="15" name="Rectangle: Rounded Corners 14">
            <a:extLst>
              <a:ext uri="{FF2B5EF4-FFF2-40B4-BE49-F238E27FC236}">
                <a16:creationId xmlns:a16="http://schemas.microsoft.com/office/drawing/2014/main" id="{BB30DD2D-5CE3-BBF8-510D-AE1AEF9D9007}"/>
              </a:ext>
            </a:extLst>
          </p:cNvPr>
          <p:cNvSpPr/>
          <p:nvPr/>
        </p:nvSpPr>
        <p:spPr>
          <a:xfrm>
            <a:off x="2897637" y="914403"/>
            <a:ext cx="582690" cy="3693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quot;Not Allowed&quot; Symbol 18">
            <a:extLst>
              <a:ext uri="{FF2B5EF4-FFF2-40B4-BE49-F238E27FC236}">
                <a16:creationId xmlns:a16="http://schemas.microsoft.com/office/drawing/2014/main" id="{C4E1C029-B1CE-309F-26F2-EF63F307FE9A}"/>
              </a:ext>
            </a:extLst>
          </p:cNvPr>
          <p:cNvSpPr/>
          <p:nvPr/>
        </p:nvSpPr>
        <p:spPr>
          <a:xfrm>
            <a:off x="1114241" y="691638"/>
            <a:ext cx="489858" cy="369332"/>
          </a:xfrm>
          <a:prstGeom prst="noSmoking">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116705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E56BC-15E2-25FE-186B-0BA53708820A}"/>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64943ECE-2AAA-4B49-8BC8-4FDF5153863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C6B7A61-DEEC-6599-A4EF-355A2D70BDA4}"/>
              </a:ext>
            </a:extLst>
          </p:cNvPr>
          <p:cNvSpPr>
            <a:spLocks noGrp="1"/>
          </p:cNvSpPr>
          <p:nvPr>
            <p:ph type="sldNum" sz="quarter" idx="12"/>
          </p:nvPr>
        </p:nvSpPr>
        <p:spPr/>
        <p:txBody>
          <a:bodyPr/>
          <a:lstStyle/>
          <a:p>
            <a:fld id="{294A09A9-5501-47C1-A89A-A340965A2BE2}" type="slidenum">
              <a:rPr lang="en-US" smtClean="0"/>
              <a:pPr/>
              <a:t>27</a:t>
            </a:fld>
            <a:endParaRPr lang="en-US" dirty="0"/>
          </a:p>
        </p:txBody>
      </p:sp>
      <p:sp>
        <p:nvSpPr>
          <p:cNvPr id="2" name="TextBox 1">
            <a:extLst>
              <a:ext uri="{FF2B5EF4-FFF2-40B4-BE49-F238E27FC236}">
                <a16:creationId xmlns:a16="http://schemas.microsoft.com/office/drawing/2014/main" id="{FDED88E8-9CB0-A40F-7063-E4CB96B960D0}"/>
              </a:ext>
            </a:extLst>
          </p:cNvPr>
          <p:cNvSpPr txBox="1"/>
          <p:nvPr/>
        </p:nvSpPr>
        <p:spPr>
          <a:xfrm>
            <a:off x="583415" y="2071228"/>
            <a:ext cx="5056769" cy="3824124"/>
          </a:xfrm>
          <a:prstGeom prst="rect">
            <a:avLst/>
          </a:prstGeom>
          <a:noFill/>
        </p:spPr>
        <p:txBody>
          <a:bodyPr wrap="none" rtlCol="0">
            <a:spAutoFit/>
          </a:bodyPr>
          <a:lstStyle/>
          <a:p>
            <a:pPr algn="l" fontAlgn="base">
              <a:lnSpc>
                <a:spcPts val="2250"/>
              </a:lnSpc>
              <a:spcBef>
                <a:spcPts val="975"/>
              </a:spcBef>
            </a:pPr>
            <a:r>
              <a:rPr lang="en-US" sz="3200" b="1" i="0" dirty="0">
                <a:effectLst/>
                <a:latin typeface="Source Sans 3"/>
              </a:rPr>
              <a:t>Networking Device:  SWITCH</a:t>
            </a:r>
          </a:p>
          <a:p>
            <a:pPr rtl="0" fontAlgn="base">
              <a:spcBef>
                <a:spcPts val="750"/>
              </a:spcBef>
              <a:spcAft>
                <a:spcPts val="750"/>
              </a:spcAft>
            </a:pPr>
            <a:r>
              <a:rPr lang="en-US" b="0" i="0" dirty="0">
                <a:solidFill>
                  <a:srgbClr val="FFFFFF"/>
                </a:solidFill>
                <a:effectLst/>
                <a:latin typeface="var(--font-secondary)"/>
              </a:rPr>
              <a:t>	</a:t>
            </a:r>
          </a:p>
          <a:p>
            <a:pPr algn="ctr" rtl="0" fontAlgn="base">
              <a:spcBef>
                <a:spcPts val="750"/>
              </a:spcBef>
              <a:spcAft>
                <a:spcPts val="750"/>
              </a:spcAft>
            </a:pPr>
            <a:r>
              <a:rPr lang="en-US" dirty="0">
                <a:solidFill>
                  <a:srgbClr val="FFFFFF"/>
                </a:solidFill>
                <a:latin typeface="var(--font-secondary)"/>
              </a:rPr>
              <a:t>       </a:t>
            </a:r>
            <a:r>
              <a:rPr lang="en-US" sz="3200" dirty="0">
                <a:latin typeface="var(--font-secondary)"/>
              </a:rPr>
              <a:t>Intelligence Device</a:t>
            </a:r>
          </a:p>
          <a:p>
            <a:pPr algn="ctr" rtl="0" fontAlgn="base">
              <a:spcBef>
                <a:spcPts val="750"/>
              </a:spcBef>
              <a:spcAft>
                <a:spcPts val="750"/>
              </a:spcAft>
            </a:pPr>
            <a:r>
              <a:rPr lang="en-US" sz="3200" dirty="0">
                <a:latin typeface="var(--font-secondary)"/>
              </a:rPr>
              <a:t>Many </a:t>
            </a:r>
            <a:r>
              <a:rPr lang="en-US" sz="3200" b="0" i="0" dirty="0">
                <a:effectLst/>
                <a:latin typeface="var(--font-secondary)"/>
              </a:rPr>
              <a:t>Collision Domain</a:t>
            </a:r>
          </a:p>
          <a:p>
            <a:pPr algn="ctr" rtl="0" fontAlgn="base">
              <a:spcBef>
                <a:spcPts val="750"/>
              </a:spcBef>
              <a:spcAft>
                <a:spcPts val="750"/>
              </a:spcAft>
            </a:pPr>
            <a:r>
              <a:rPr lang="en-US" sz="3200" dirty="0">
                <a:latin typeface="var(--font-secondary)"/>
              </a:rPr>
              <a:t>   1 Broadcast Domain</a:t>
            </a:r>
          </a:p>
          <a:p>
            <a:pPr rtl="0" fontAlgn="base">
              <a:spcBef>
                <a:spcPts val="750"/>
              </a:spcBef>
              <a:spcAft>
                <a:spcPts val="750"/>
              </a:spcAft>
            </a:pPr>
            <a:endParaRPr lang="en-US" b="0" i="0" dirty="0">
              <a:solidFill>
                <a:srgbClr val="FFFFFF"/>
              </a:solidFill>
              <a:effectLst/>
              <a:latin typeface="var(--font-secondary)"/>
            </a:endParaRPr>
          </a:p>
          <a:p>
            <a:pPr rtl="0" fontAlgn="base">
              <a:spcBef>
                <a:spcPts val="750"/>
              </a:spcBef>
              <a:spcAft>
                <a:spcPts val="750"/>
              </a:spcAft>
            </a:pPr>
            <a:endParaRPr lang="en-US" dirty="0"/>
          </a:p>
        </p:txBody>
      </p:sp>
      <p:pic>
        <p:nvPicPr>
          <p:cNvPr id="5" name="Picture 4" descr="A stack of computer equipment&#10;&#10;Description automatically generated with medium confidence">
            <a:extLst>
              <a:ext uri="{FF2B5EF4-FFF2-40B4-BE49-F238E27FC236}">
                <a16:creationId xmlns:a16="http://schemas.microsoft.com/office/drawing/2014/main" id="{ADAF11E1-3B17-ED94-F1D7-89AF027C44EB}"/>
              </a:ext>
            </a:extLst>
          </p:cNvPr>
          <p:cNvPicPr>
            <a:picLocks noChangeAspect="1"/>
          </p:cNvPicPr>
          <p:nvPr/>
        </p:nvPicPr>
        <p:blipFill>
          <a:blip r:embed="rId2"/>
          <a:stretch>
            <a:fillRect/>
          </a:stretch>
        </p:blipFill>
        <p:spPr>
          <a:xfrm>
            <a:off x="6379029" y="4270588"/>
            <a:ext cx="4974771" cy="2442498"/>
          </a:xfrm>
          <a:prstGeom prst="rect">
            <a:avLst/>
          </a:prstGeom>
        </p:spPr>
      </p:pic>
      <p:sp>
        <p:nvSpPr>
          <p:cNvPr id="8" name="TextBox 7">
            <a:extLst>
              <a:ext uri="{FF2B5EF4-FFF2-40B4-BE49-F238E27FC236}">
                <a16:creationId xmlns:a16="http://schemas.microsoft.com/office/drawing/2014/main" id="{24C6E4BD-D3A2-EA8C-50D8-3C0F35BAF97D}"/>
              </a:ext>
            </a:extLst>
          </p:cNvPr>
          <p:cNvSpPr txBox="1"/>
          <p:nvPr/>
        </p:nvSpPr>
        <p:spPr>
          <a:xfrm>
            <a:off x="583415" y="685799"/>
            <a:ext cx="10509127" cy="923330"/>
          </a:xfrm>
          <a:prstGeom prst="rect">
            <a:avLst/>
          </a:prstGeom>
          <a:noFill/>
        </p:spPr>
        <p:txBody>
          <a:bodyPr wrap="square" rtlCol="0">
            <a:spAutoFit/>
          </a:bodyPr>
          <a:lstStyle/>
          <a:p>
            <a:pPr marL="285750" indent="-285750">
              <a:buFont typeface="Arial" panose="020B0604020202020204" pitchFamily="34" charset="0"/>
              <a:buChar char="•"/>
            </a:pPr>
            <a:r>
              <a:rPr lang="en-US" dirty="0"/>
              <a:t>A network switch usually operates at </a:t>
            </a:r>
            <a:r>
              <a:rPr lang="en-US" dirty="0">
                <a:solidFill>
                  <a:srgbClr val="FFFF00"/>
                </a:solidFill>
              </a:rPr>
              <a:t>Layer 2 of the OSI model </a:t>
            </a:r>
            <a:r>
              <a:rPr lang="en-US" dirty="0"/>
              <a:t>(working with the Ethernet protocol) but there are switch models that implement </a:t>
            </a:r>
            <a:r>
              <a:rPr lang="en-US" dirty="0">
                <a:solidFill>
                  <a:srgbClr val="FFFF00"/>
                </a:solidFill>
              </a:rPr>
              <a:t>also routing</a:t>
            </a:r>
            <a:r>
              <a:rPr lang="en-US" dirty="0"/>
              <a:t>, which can be considered as </a:t>
            </a:r>
            <a:r>
              <a:rPr lang="en-US" dirty="0">
                <a:solidFill>
                  <a:srgbClr val="FFFF00"/>
                </a:solidFill>
              </a:rPr>
              <a:t>Layer 3 devices </a:t>
            </a:r>
            <a:r>
              <a:rPr lang="en-US" dirty="0"/>
              <a:t>as well and </a:t>
            </a:r>
            <a:r>
              <a:rPr lang="en-US" dirty="0">
                <a:solidFill>
                  <a:schemeClr val="accent4"/>
                </a:solidFill>
              </a:rPr>
              <a:t>it has stored the mac address and their port information only</a:t>
            </a:r>
            <a:r>
              <a:rPr lang="en-US" dirty="0"/>
              <a:t>.</a:t>
            </a:r>
          </a:p>
        </p:txBody>
      </p:sp>
      <p:sp>
        <p:nvSpPr>
          <p:cNvPr id="9" name="TextBox 8">
            <a:extLst>
              <a:ext uri="{FF2B5EF4-FFF2-40B4-BE49-F238E27FC236}">
                <a16:creationId xmlns:a16="http://schemas.microsoft.com/office/drawing/2014/main" id="{BF8DBD8A-A697-F840-7AAC-66BE891B96CA}"/>
              </a:ext>
            </a:extLst>
          </p:cNvPr>
          <p:cNvSpPr txBox="1"/>
          <p:nvPr/>
        </p:nvSpPr>
        <p:spPr>
          <a:xfrm>
            <a:off x="6096000" y="1774371"/>
            <a:ext cx="4615366" cy="2308324"/>
          </a:xfrm>
          <a:prstGeom prst="rect">
            <a:avLst/>
          </a:prstGeom>
          <a:noFill/>
        </p:spPr>
        <p:txBody>
          <a:bodyPr wrap="none" rtlCol="0">
            <a:spAutoFit/>
          </a:bodyPr>
          <a:lstStyle/>
          <a:p>
            <a:pPr marL="285750" indent="-285750">
              <a:buFont typeface="Arial" panose="020B0604020202020204" pitchFamily="34" charset="0"/>
              <a:buChar char="•"/>
            </a:pPr>
            <a:r>
              <a:rPr lang="en-US" dirty="0"/>
              <a:t>Switch Type</a:t>
            </a:r>
          </a:p>
          <a:p>
            <a:pPr marL="742950" lvl="1" indent="-285750">
              <a:buFont typeface="Arial" panose="020B0604020202020204" pitchFamily="34" charset="0"/>
              <a:buChar char="•"/>
            </a:pPr>
            <a:r>
              <a:rPr lang="en-US" dirty="0"/>
              <a:t>Fixed Switches</a:t>
            </a:r>
          </a:p>
          <a:p>
            <a:pPr marL="742950" lvl="1" indent="-285750">
              <a:buFont typeface="Arial" panose="020B0604020202020204" pitchFamily="34" charset="0"/>
              <a:buChar char="•"/>
            </a:pPr>
            <a:r>
              <a:rPr lang="en-US" dirty="0"/>
              <a:t>Modular Switches</a:t>
            </a:r>
          </a:p>
          <a:p>
            <a:pPr marL="742950" lvl="1" indent="-285750">
              <a:buFont typeface="Arial" panose="020B0604020202020204" pitchFamily="34" charset="0"/>
              <a:buChar char="•"/>
            </a:pPr>
            <a:r>
              <a:rPr lang="en-US" dirty="0"/>
              <a:t>Stackable Switch</a:t>
            </a:r>
          </a:p>
          <a:p>
            <a:pPr marL="742950" lvl="1" indent="-285750">
              <a:buFont typeface="Arial" panose="020B0604020202020204" pitchFamily="34" charset="0"/>
              <a:buChar char="•"/>
            </a:pPr>
            <a:r>
              <a:rPr lang="en-US" dirty="0"/>
              <a:t>Power over Ethernet (PoE) Switch</a:t>
            </a:r>
          </a:p>
          <a:p>
            <a:pPr marL="742950" lvl="1" indent="-285750">
              <a:buFont typeface="Arial" panose="020B0604020202020204" pitchFamily="34" charset="0"/>
              <a:buChar char="•"/>
            </a:pPr>
            <a:r>
              <a:rPr lang="en-US" dirty="0"/>
              <a:t>Switch with OFC</a:t>
            </a:r>
          </a:p>
          <a:p>
            <a:pPr marL="742950" lvl="1" indent="-285750">
              <a:buFont typeface="Arial" panose="020B0604020202020204" pitchFamily="34" charset="0"/>
              <a:buChar char="•"/>
            </a:pPr>
            <a:r>
              <a:rPr lang="en-US" dirty="0"/>
              <a:t>Unmanaged Switches</a:t>
            </a:r>
          </a:p>
          <a:p>
            <a:pPr marL="742950" lvl="1" indent="-285750">
              <a:buFont typeface="Arial" panose="020B0604020202020204" pitchFamily="34" charset="0"/>
              <a:buChar char="•"/>
            </a:pPr>
            <a:r>
              <a:rPr lang="en-US" dirty="0"/>
              <a:t>Layer 2 and 3 Switches etc.,</a:t>
            </a:r>
          </a:p>
        </p:txBody>
      </p:sp>
    </p:spTree>
    <p:extLst>
      <p:ext uri="{BB962C8B-B14F-4D97-AF65-F5344CB8AC3E}">
        <p14:creationId xmlns:p14="http://schemas.microsoft.com/office/powerpoint/2010/main" val="40055916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BCC9BB-D333-FF15-F811-634B41A5B055}"/>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239BC97B-1D2C-212D-80C1-D0FAF922E2B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76FE3DC-9B2A-A1FC-400C-9B568711D5A8}"/>
              </a:ext>
            </a:extLst>
          </p:cNvPr>
          <p:cNvSpPr>
            <a:spLocks noGrp="1"/>
          </p:cNvSpPr>
          <p:nvPr>
            <p:ph type="sldNum" sz="quarter" idx="12"/>
          </p:nvPr>
        </p:nvSpPr>
        <p:spPr/>
        <p:txBody>
          <a:bodyPr/>
          <a:lstStyle/>
          <a:p>
            <a:fld id="{294A09A9-5501-47C1-A89A-A340965A2BE2}" type="slidenum">
              <a:rPr lang="en-US" smtClean="0"/>
              <a:pPr/>
              <a:t>28</a:t>
            </a:fld>
            <a:endParaRPr lang="en-US" dirty="0"/>
          </a:p>
        </p:txBody>
      </p:sp>
      <p:sp>
        <p:nvSpPr>
          <p:cNvPr id="2" name="TextBox 1">
            <a:extLst>
              <a:ext uri="{FF2B5EF4-FFF2-40B4-BE49-F238E27FC236}">
                <a16:creationId xmlns:a16="http://schemas.microsoft.com/office/drawing/2014/main" id="{76AB6513-F392-99E9-0EE7-5ACE680A2211}"/>
              </a:ext>
            </a:extLst>
          </p:cNvPr>
          <p:cNvSpPr txBox="1"/>
          <p:nvPr/>
        </p:nvSpPr>
        <p:spPr>
          <a:xfrm>
            <a:off x="583415" y="2071228"/>
            <a:ext cx="4867423" cy="3824124"/>
          </a:xfrm>
          <a:prstGeom prst="rect">
            <a:avLst/>
          </a:prstGeom>
          <a:noFill/>
        </p:spPr>
        <p:txBody>
          <a:bodyPr wrap="none" rtlCol="0">
            <a:spAutoFit/>
          </a:bodyPr>
          <a:lstStyle/>
          <a:p>
            <a:pPr algn="l" fontAlgn="base">
              <a:lnSpc>
                <a:spcPts val="2250"/>
              </a:lnSpc>
              <a:spcBef>
                <a:spcPts val="975"/>
              </a:spcBef>
            </a:pPr>
            <a:r>
              <a:rPr lang="en-US" sz="3200" b="1" i="0" dirty="0">
                <a:effectLst/>
                <a:latin typeface="Source Sans 3"/>
              </a:rPr>
              <a:t>Networking Device:  Router</a:t>
            </a:r>
          </a:p>
          <a:p>
            <a:pPr rtl="0" fontAlgn="base">
              <a:spcBef>
                <a:spcPts val="750"/>
              </a:spcBef>
              <a:spcAft>
                <a:spcPts val="750"/>
              </a:spcAft>
            </a:pPr>
            <a:r>
              <a:rPr lang="en-US" b="0" i="0" dirty="0">
                <a:solidFill>
                  <a:srgbClr val="FFFFFF"/>
                </a:solidFill>
                <a:effectLst/>
                <a:latin typeface="var(--font-secondary)"/>
              </a:rPr>
              <a:t>	</a:t>
            </a:r>
          </a:p>
          <a:p>
            <a:pPr algn="ctr" rtl="0" fontAlgn="base">
              <a:spcBef>
                <a:spcPts val="750"/>
              </a:spcBef>
              <a:spcAft>
                <a:spcPts val="750"/>
              </a:spcAft>
            </a:pPr>
            <a:r>
              <a:rPr lang="en-US" dirty="0">
                <a:solidFill>
                  <a:srgbClr val="FFFFFF"/>
                </a:solidFill>
                <a:latin typeface="var(--font-secondary)"/>
              </a:rPr>
              <a:t>       </a:t>
            </a:r>
            <a:r>
              <a:rPr lang="en-US" sz="3200" dirty="0">
                <a:latin typeface="var(--font-secondary)"/>
              </a:rPr>
              <a:t>Intelligence Device</a:t>
            </a:r>
          </a:p>
          <a:p>
            <a:pPr algn="ctr" rtl="0" fontAlgn="base">
              <a:spcBef>
                <a:spcPts val="750"/>
              </a:spcBef>
              <a:spcAft>
                <a:spcPts val="750"/>
              </a:spcAft>
            </a:pPr>
            <a:r>
              <a:rPr lang="en-US" sz="3200" dirty="0">
                <a:latin typeface="var(--font-secondary)"/>
              </a:rPr>
              <a:t>Many </a:t>
            </a:r>
            <a:r>
              <a:rPr lang="en-US" sz="3200" b="0" i="0" dirty="0">
                <a:effectLst/>
                <a:latin typeface="var(--font-secondary)"/>
              </a:rPr>
              <a:t>Collision Domain</a:t>
            </a:r>
          </a:p>
          <a:p>
            <a:pPr algn="ctr" rtl="0" fontAlgn="base">
              <a:spcBef>
                <a:spcPts val="750"/>
              </a:spcBef>
              <a:spcAft>
                <a:spcPts val="750"/>
              </a:spcAft>
            </a:pPr>
            <a:r>
              <a:rPr lang="en-US" sz="3200" dirty="0">
                <a:latin typeface="var(--font-secondary)"/>
              </a:rPr>
              <a:t>   Many Broadcast Domain</a:t>
            </a:r>
          </a:p>
          <a:p>
            <a:pPr rtl="0" fontAlgn="base">
              <a:spcBef>
                <a:spcPts val="750"/>
              </a:spcBef>
              <a:spcAft>
                <a:spcPts val="750"/>
              </a:spcAft>
            </a:pPr>
            <a:endParaRPr lang="en-US" b="0" i="0" dirty="0">
              <a:solidFill>
                <a:srgbClr val="FFFFFF"/>
              </a:solidFill>
              <a:effectLst/>
              <a:latin typeface="var(--font-secondary)"/>
            </a:endParaRPr>
          </a:p>
          <a:p>
            <a:pPr rtl="0" fontAlgn="base">
              <a:spcBef>
                <a:spcPts val="750"/>
              </a:spcBef>
              <a:spcAft>
                <a:spcPts val="750"/>
              </a:spcAft>
            </a:pPr>
            <a:endParaRPr lang="en-US" dirty="0"/>
          </a:p>
        </p:txBody>
      </p:sp>
      <p:sp>
        <p:nvSpPr>
          <p:cNvPr id="8" name="TextBox 7">
            <a:extLst>
              <a:ext uri="{FF2B5EF4-FFF2-40B4-BE49-F238E27FC236}">
                <a16:creationId xmlns:a16="http://schemas.microsoft.com/office/drawing/2014/main" id="{B9C15064-1625-7BCE-BD72-A08B02B50E49}"/>
              </a:ext>
            </a:extLst>
          </p:cNvPr>
          <p:cNvSpPr txBox="1"/>
          <p:nvPr/>
        </p:nvSpPr>
        <p:spPr>
          <a:xfrm>
            <a:off x="383389" y="223984"/>
            <a:ext cx="10509127" cy="2031325"/>
          </a:xfrm>
          <a:prstGeom prst="rect">
            <a:avLst/>
          </a:prstGeom>
          <a:noFill/>
        </p:spPr>
        <p:txBody>
          <a:bodyPr wrap="square" rtlCol="0">
            <a:spAutoFit/>
          </a:bodyPr>
          <a:lstStyle/>
          <a:p>
            <a:pPr marL="285750" indent="-285750">
              <a:buFont typeface="Arial" panose="020B0604020202020204" pitchFamily="34" charset="0"/>
              <a:buChar char="•"/>
            </a:pPr>
            <a:r>
              <a:rPr lang="en-US" dirty="0"/>
              <a:t>A Router Layer 3 Device </a:t>
            </a:r>
          </a:p>
          <a:p>
            <a:pPr marL="285750" indent="-285750">
              <a:buFont typeface="Arial" panose="020B0604020202020204" pitchFamily="34" charset="0"/>
              <a:buChar char="•"/>
            </a:pPr>
            <a:r>
              <a:rPr lang="en-US" dirty="0"/>
              <a:t>Data transmission happened only using  MAC address. In the router having only IP table so Switch will used ARP protocol to get the information about the connected systems then it send an ARP request to all the network and send reply who is having extract MAC Address over the Layer 2 Switch.</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4" name="Picture 3" descr="A diagram of a network&#10;&#10;Description automatically generated">
            <a:extLst>
              <a:ext uri="{FF2B5EF4-FFF2-40B4-BE49-F238E27FC236}">
                <a16:creationId xmlns:a16="http://schemas.microsoft.com/office/drawing/2014/main" id="{26C439AB-AFC8-116F-5ABD-2F22E6F6EDD9}"/>
              </a:ext>
            </a:extLst>
          </p:cNvPr>
          <p:cNvPicPr>
            <a:picLocks noChangeAspect="1"/>
          </p:cNvPicPr>
          <p:nvPr/>
        </p:nvPicPr>
        <p:blipFill>
          <a:blip r:embed="rId2"/>
          <a:stretch>
            <a:fillRect/>
          </a:stretch>
        </p:blipFill>
        <p:spPr>
          <a:xfrm>
            <a:off x="6096001" y="4247937"/>
            <a:ext cx="4796516" cy="2325183"/>
          </a:xfrm>
          <a:prstGeom prst="rect">
            <a:avLst/>
          </a:prstGeom>
        </p:spPr>
      </p:pic>
      <p:pic>
        <p:nvPicPr>
          <p:cNvPr id="11" name="Picture 10">
            <a:extLst>
              <a:ext uri="{FF2B5EF4-FFF2-40B4-BE49-F238E27FC236}">
                <a16:creationId xmlns:a16="http://schemas.microsoft.com/office/drawing/2014/main" id="{CD34B15D-F38C-B555-5FF2-022BEB44B31E}"/>
              </a:ext>
            </a:extLst>
          </p:cNvPr>
          <p:cNvPicPr>
            <a:picLocks noChangeAspect="1"/>
          </p:cNvPicPr>
          <p:nvPr/>
        </p:nvPicPr>
        <p:blipFill>
          <a:blip r:embed="rId3"/>
          <a:stretch>
            <a:fillRect/>
          </a:stretch>
        </p:blipFill>
        <p:spPr>
          <a:xfrm>
            <a:off x="6096001" y="1617196"/>
            <a:ext cx="4796516" cy="2456632"/>
          </a:xfrm>
          <a:prstGeom prst="rect">
            <a:avLst/>
          </a:prstGeom>
        </p:spPr>
      </p:pic>
    </p:spTree>
    <p:extLst>
      <p:ext uri="{BB962C8B-B14F-4D97-AF65-F5344CB8AC3E}">
        <p14:creationId xmlns:p14="http://schemas.microsoft.com/office/powerpoint/2010/main" val="24481009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CAC07A-0E4E-8AE8-0272-9D617A0F221B}"/>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EAD692C3-64FC-A818-D08B-1AF2F460D435}"/>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6227AD0-9AB6-AFF3-3C97-2DFB0BFB75C0}"/>
              </a:ext>
            </a:extLst>
          </p:cNvPr>
          <p:cNvSpPr>
            <a:spLocks noGrp="1"/>
          </p:cNvSpPr>
          <p:nvPr>
            <p:ph type="sldNum" sz="quarter" idx="12"/>
          </p:nvPr>
        </p:nvSpPr>
        <p:spPr/>
        <p:txBody>
          <a:bodyPr/>
          <a:lstStyle/>
          <a:p>
            <a:fld id="{294A09A9-5501-47C1-A89A-A340965A2BE2}" type="slidenum">
              <a:rPr lang="en-US" smtClean="0"/>
              <a:pPr/>
              <a:t>29</a:t>
            </a:fld>
            <a:endParaRPr lang="en-US" dirty="0"/>
          </a:p>
        </p:txBody>
      </p:sp>
      <p:pic>
        <p:nvPicPr>
          <p:cNvPr id="11" name="Picture 10">
            <a:extLst>
              <a:ext uri="{FF2B5EF4-FFF2-40B4-BE49-F238E27FC236}">
                <a16:creationId xmlns:a16="http://schemas.microsoft.com/office/drawing/2014/main" id="{C263CAE3-15E8-0879-08C0-7FBD8D806B8F}"/>
              </a:ext>
            </a:extLst>
          </p:cNvPr>
          <p:cNvPicPr>
            <a:picLocks noChangeAspect="1"/>
          </p:cNvPicPr>
          <p:nvPr/>
        </p:nvPicPr>
        <p:blipFill>
          <a:blip r:embed="rId2"/>
          <a:stretch>
            <a:fillRect/>
          </a:stretch>
        </p:blipFill>
        <p:spPr>
          <a:xfrm>
            <a:off x="326574" y="376223"/>
            <a:ext cx="6128656" cy="5763319"/>
          </a:xfrm>
          <a:prstGeom prst="rect">
            <a:avLst/>
          </a:prstGeom>
        </p:spPr>
      </p:pic>
      <p:pic>
        <p:nvPicPr>
          <p:cNvPr id="5" name="Picture 4" descr="A table with text and numbers&#10;&#10;Description automatically generated">
            <a:extLst>
              <a:ext uri="{FF2B5EF4-FFF2-40B4-BE49-F238E27FC236}">
                <a16:creationId xmlns:a16="http://schemas.microsoft.com/office/drawing/2014/main" id="{D7BEDAEB-DDA9-3980-8871-AC8595AA7B93}"/>
              </a:ext>
            </a:extLst>
          </p:cNvPr>
          <p:cNvPicPr>
            <a:picLocks noChangeAspect="1"/>
          </p:cNvPicPr>
          <p:nvPr/>
        </p:nvPicPr>
        <p:blipFill>
          <a:blip r:embed="rId3"/>
          <a:stretch>
            <a:fillRect/>
          </a:stretch>
        </p:blipFill>
        <p:spPr>
          <a:xfrm>
            <a:off x="6755884" y="376223"/>
            <a:ext cx="5109543" cy="5763319"/>
          </a:xfrm>
          <a:prstGeom prst="rect">
            <a:avLst/>
          </a:prstGeom>
        </p:spPr>
      </p:pic>
    </p:spTree>
    <p:extLst>
      <p:ext uri="{BB962C8B-B14F-4D97-AF65-F5344CB8AC3E}">
        <p14:creationId xmlns:p14="http://schemas.microsoft.com/office/powerpoint/2010/main" val="1583838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690663" y="1274322"/>
            <a:ext cx="5535039" cy="5194571"/>
          </a:xfrm>
        </p:spPr>
        <p:txBody>
          <a:bodyPr>
            <a:normAutofit fontScale="90000"/>
          </a:bodyPr>
          <a:lstStyle/>
          <a:p>
            <a:pPr algn="l"/>
            <a:r>
              <a:rPr lang="en-US" dirty="0">
                <a:solidFill>
                  <a:schemeClr val="tx1"/>
                </a:solidFill>
                <a:effectLst>
                  <a:outerShdw blurRad="38100" dist="38100" dir="2700000" algn="tl">
                    <a:srgbClr val="000000">
                      <a:alpha val="43137"/>
                    </a:srgbClr>
                  </a:outerShdw>
                </a:effectLst>
              </a:rPr>
              <a:t>Common Port No</a:t>
            </a:r>
            <a:br>
              <a:rPr lang="en-US" dirty="0">
                <a:solidFill>
                  <a:schemeClr val="tx1"/>
                </a:solidFill>
                <a:effectLst>
                  <a:outerShdw blurRad="38100" dist="38100" dir="2700000" algn="tl">
                    <a:srgbClr val="000000">
                      <a:alpha val="43137"/>
                    </a:srgbClr>
                  </a:outerShdw>
                </a:effectLst>
              </a:rPr>
            </a:br>
            <a:br>
              <a:rPr lang="en-US" dirty="0"/>
            </a:br>
            <a:r>
              <a:rPr lang="en-US" sz="1800" b="1" dirty="0">
                <a:solidFill>
                  <a:schemeClr val="accent2">
                    <a:lumMod val="50000"/>
                  </a:schemeClr>
                </a:solidFill>
              </a:rPr>
              <a:t>TFTP       – 69 (Trivial FTP – between Computer and Server)</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HTTP – 80 (Hyper Text Transfer Protocol)</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HTTPs – 443 (HTTP Secure)</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DHCP   – 110 (Dynamic Host Configuration Protocol)</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NetBIOS- 135 / 139 (</a:t>
            </a:r>
            <a:r>
              <a:rPr lang="en-IN" sz="1800" b="1" dirty="0">
                <a:solidFill>
                  <a:schemeClr val="accent2">
                    <a:lumMod val="50000"/>
                  </a:schemeClr>
                </a:solidFill>
              </a:rPr>
              <a:t>Network Basic Input/output System</a:t>
            </a:r>
            <a:r>
              <a:rPr lang="en-US" sz="1800" b="1" dirty="0">
                <a:solidFill>
                  <a:schemeClr val="accent2">
                    <a:lumMod val="50000"/>
                  </a:schemeClr>
                </a:solidFill>
              </a:rPr>
              <a:t>)</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SNMP – 161/162 (</a:t>
            </a:r>
            <a:r>
              <a:rPr lang="en-IN" sz="1800" b="1" dirty="0">
                <a:solidFill>
                  <a:schemeClr val="accent2">
                    <a:lumMod val="50000"/>
                  </a:schemeClr>
                </a:solidFill>
              </a:rPr>
              <a:t>Simple Network Management Protocol</a:t>
            </a:r>
            <a:r>
              <a:rPr lang="en-US" sz="1800" b="1" dirty="0">
                <a:solidFill>
                  <a:schemeClr val="accent2">
                    <a:lumMod val="50000"/>
                  </a:schemeClr>
                </a:solidFill>
              </a:rPr>
              <a:t>)</a:t>
            </a:r>
            <a:br>
              <a:rPr lang="en-US" sz="1800" b="1" dirty="0">
                <a:solidFill>
                  <a:schemeClr val="accent2">
                    <a:lumMod val="50000"/>
                  </a:schemeClr>
                </a:solidFill>
              </a:rPr>
            </a:br>
            <a:br>
              <a:rPr lang="en-US" sz="1800" b="1" dirty="0">
                <a:solidFill>
                  <a:schemeClr val="accent2">
                    <a:lumMod val="50000"/>
                  </a:schemeClr>
                </a:solidFill>
              </a:rPr>
            </a:br>
            <a:r>
              <a:rPr lang="en-US" sz="1800" b="1" dirty="0">
                <a:solidFill>
                  <a:schemeClr val="accent2">
                    <a:lumMod val="50000"/>
                  </a:schemeClr>
                </a:solidFill>
              </a:rPr>
              <a:t>ICMP -   (</a:t>
            </a:r>
            <a:r>
              <a:rPr lang="en-IN" sz="1800" b="1" dirty="0">
                <a:solidFill>
                  <a:schemeClr val="accent2">
                    <a:lumMod val="50000"/>
                  </a:schemeClr>
                </a:solidFill>
              </a:rPr>
              <a:t>Internet Control Message Protocol</a:t>
            </a:r>
            <a:r>
              <a:rPr lang="en-US" sz="1800" b="1" dirty="0">
                <a:solidFill>
                  <a:schemeClr val="accent2">
                    <a:lumMod val="50000"/>
                  </a:schemeClr>
                </a:solidFill>
              </a:rPr>
              <a:t>)</a:t>
            </a:r>
            <a:br>
              <a:rPr lang="en-IN" sz="1800" b="1" dirty="0">
                <a:solidFill>
                  <a:schemeClr val="accent2">
                    <a:lumMod val="50000"/>
                  </a:schemeClr>
                </a:solidFill>
              </a:rPr>
            </a:br>
            <a:br>
              <a:rPr lang="en-US" dirty="0"/>
            </a:br>
            <a:endParaRPr lang="en-US" dirty="0"/>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835295" y="754045"/>
            <a:ext cx="4857351" cy="5784867"/>
          </a:xfrm>
        </p:spPr>
        <p:txBody>
          <a:bodyPr>
            <a:normAutofit/>
          </a:bodyPr>
          <a:lstStyle/>
          <a:p>
            <a:r>
              <a:rPr lang="en-US" sz="2000" b="1" dirty="0">
                <a:solidFill>
                  <a:schemeClr val="accent2">
                    <a:lumMod val="50000"/>
                  </a:schemeClr>
                </a:solidFill>
              </a:rPr>
              <a:t>FTP        –  20, 21 (File Transfer Protocol)</a:t>
            </a:r>
          </a:p>
          <a:p>
            <a:r>
              <a:rPr lang="en-US" sz="2000" b="1" dirty="0">
                <a:solidFill>
                  <a:schemeClr val="accent2">
                    <a:lumMod val="50000"/>
                  </a:schemeClr>
                </a:solidFill>
              </a:rPr>
              <a:t>SSH        – 22 (Secure Shell Protocol)</a:t>
            </a:r>
          </a:p>
          <a:p>
            <a:r>
              <a:rPr lang="en-US" sz="2000" b="1" dirty="0">
                <a:solidFill>
                  <a:schemeClr val="accent2">
                    <a:lumMod val="50000"/>
                  </a:schemeClr>
                </a:solidFill>
              </a:rPr>
              <a:t>TELNET  – 23</a:t>
            </a:r>
          </a:p>
          <a:p>
            <a:r>
              <a:rPr lang="en-US" sz="2000" b="1" dirty="0">
                <a:solidFill>
                  <a:schemeClr val="accent2">
                    <a:lumMod val="50000"/>
                  </a:schemeClr>
                </a:solidFill>
              </a:rPr>
              <a:t>SMTP      – 25 (Simple Mail Transfer Protocol)</a:t>
            </a:r>
          </a:p>
          <a:p>
            <a:r>
              <a:rPr lang="en-US" sz="2000" b="1" dirty="0">
                <a:solidFill>
                  <a:schemeClr val="accent2">
                    <a:lumMod val="50000"/>
                  </a:schemeClr>
                </a:solidFill>
              </a:rPr>
              <a:t>POP3      – 110 (Post Office Protocol)</a:t>
            </a:r>
          </a:p>
          <a:p>
            <a:r>
              <a:rPr lang="en-US" sz="2000" b="1" dirty="0">
                <a:solidFill>
                  <a:schemeClr val="accent2">
                    <a:lumMod val="50000"/>
                  </a:schemeClr>
                </a:solidFill>
              </a:rPr>
              <a:t>DNS        – 53 (Domain Name Server)</a:t>
            </a:r>
          </a:p>
          <a:p>
            <a:endParaRPr lang="en-IN" b="1" dirty="0">
              <a:solidFill>
                <a:schemeClr val="accent2">
                  <a:lumMod val="50000"/>
                </a:schemeClr>
              </a:solidFill>
            </a:endParaRPr>
          </a:p>
          <a:p>
            <a:endParaRPr lang="en-US" dirty="0"/>
          </a:p>
        </p:txBody>
      </p:sp>
      <p:sp>
        <p:nvSpPr>
          <p:cNvPr id="6" name="Footer Placeholder 5">
            <a:extLst>
              <a:ext uri="{FF2B5EF4-FFF2-40B4-BE49-F238E27FC236}">
                <a16:creationId xmlns:a16="http://schemas.microsoft.com/office/drawing/2014/main" id="{F921DF51-B45F-48A6-BCB0-F9F3E2253CC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1B871D8-7F53-435E-8E05-EEF9FB71147C}"/>
              </a:ext>
            </a:extLst>
          </p:cNvPr>
          <p:cNvSpPr>
            <a:spLocks noGrp="1"/>
          </p:cNvSpPr>
          <p:nvPr>
            <p:ph type="sldNum" sz="quarter" idx="12"/>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20408645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ABAD8-330B-A2C0-8A81-9B5EF94DBE0E}"/>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B44B850C-7ABC-15B5-AC73-0B77D1A1A7D9}"/>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95E1227D-9703-F068-6A48-86B582905D23}"/>
              </a:ext>
            </a:extLst>
          </p:cNvPr>
          <p:cNvSpPr>
            <a:spLocks noGrp="1"/>
          </p:cNvSpPr>
          <p:nvPr>
            <p:ph type="sldNum" sz="quarter" idx="12"/>
          </p:nvPr>
        </p:nvSpPr>
        <p:spPr/>
        <p:txBody>
          <a:bodyPr/>
          <a:lstStyle/>
          <a:p>
            <a:fld id="{294A09A9-5501-47C1-A89A-A340965A2BE2}" type="slidenum">
              <a:rPr lang="en-US" smtClean="0"/>
              <a:pPr/>
              <a:t>30</a:t>
            </a:fld>
            <a:endParaRPr lang="en-US" dirty="0"/>
          </a:p>
        </p:txBody>
      </p:sp>
      <p:sp>
        <p:nvSpPr>
          <p:cNvPr id="2" name="TextBox 1">
            <a:extLst>
              <a:ext uri="{FF2B5EF4-FFF2-40B4-BE49-F238E27FC236}">
                <a16:creationId xmlns:a16="http://schemas.microsoft.com/office/drawing/2014/main" id="{77C3C4CF-1BC9-092F-689D-7B2E5E1B730C}"/>
              </a:ext>
            </a:extLst>
          </p:cNvPr>
          <p:cNvSpPr txBox="1"/>
          <p:nvPr/>
        </p:nvSpPr>
        <p:spPr>
          <a:xfrm>
            <a:off x="3452999" y="76200"/>
            <a:ext cx="4923143" cy="523220"/>
          </a:xfrm>
          <a:prstGeom prst="rect">
            <a:avLst/>
          </a:prstGeom>
          <a:noFill/>
        </p:spPr>
        <p:txBody>
          <a:bodyPr wrap="none" rtlCol="0">
            <a:spAutoFit/>
          </a:bodyPr>
          <a:lstStyle/>
          <a:p>
            <a:r>
              <a:rPr lang="en-US" sz="2800" spc="600" dirty="0">
                <a:solidFill>
                  <a:schemeClr val="tx2"/>
                </a:solidFill>
                <a:effectLst>
                  <a:outerShdw blurRad="38100" dist="38100" dir="2700000" algn="tl">
                    <a:srgbClr val="000000">
                      <a:alpha val="43137"/>
                    </a:srgbClr>
                  </a:outerShdw>
                </a:effectLst>
              </a:rPr>
              <a:t>ROUTER Vs SWITCH</a:t>
            </a:r>
          </a:p>
        </p:txBody>
      </p:sp>
      <p:graphicFrame>
        <p:nvGraphicFramePr>
          <p:cNvPr id="4" name="Table 3">
            <a:extLst>
              <a:ext uri="{FF2B5EF4-FFF2-40B4-BE49-F238E27FC236}">
                <a16:creationId xmlns:a16="http://schemas.microsoft.com/office/drawing/2014/main" id="{AEEA5DF9-37B1-98E1-94BF-F1C8EEB56E73}"/>
              </a:ext>
            </a:extLst>
          </p:cNvPr>
          <p:cNvGraphicFramePr>
            <a:graphicFrameLocks noGrp="1"/>
          </p:cNvGraphicFramePr>
          <p:nvPr>
            <p:extLst>
              <p:ext uri="{D42A27DB-BD31-4B8C-83A1-F6EECF244321}">
                <p14:modId xmlns:p14="http://schemas.microsoft.com/office/powerpoint/2010/main" val="3995533767"/>
              </p:ext>
            </p:extLst>
          </p:nvPr>
        </p:nvGraphicFramePr>
        <p:xfrm>
          <a:off x="283029" y="599421"/>
          <a:ext cx="11070772" cy="6199831"/>
        </p:xfrm>
        <a:graphic>
          <a:graphicData uri="http://schemas.openxmlformats.org/drawingml/2006/table">
            <a:tbl>
              <a:tblPr firstRow="1" bandRow="1">
                <a:tableStyleId>{5C22544A-7EE6-4342-B048-85BDC9FD1C3A}</a:tableStyleId>
              </a:tblPr>
              <a:tblGrid>
                <a:gridCol w="5535386">
                  <a:extLst>
                    <a:ext uri="{9D8B030D-6E8A-4147-A177-3AD203B41FA5}">
                      <a16:colId xmlns:a16="http://schemas.microsoft.com/office/drawing/2014/main" val="3249205402"/>
                    </a:ext>
                  </a:extLst>
                </a:gridCol>
                <a:gridCol w="5535386">
                  <a:extLst>
                    <a:ext uri="{9D8B030D-6E8A-4147-A177-3AD203B41FA5}">
                      <a16:colId xmlns:a16="http://schemas.microsoft.com/office/drawing/2014/main" val="2520879019"/>
                    </a:ext>
                  </a:extLst>
                </a:gridCol>
              </a:tblGrid>
              <a:tr h="3376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Network Layer 3 device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Layer 2 Data Link Layer</a:t>
                      </a:r>
                    </a:p>
                  </a:txBody>
                  <a:tcPr/>
                </a:tc>
                <a:extLst>
                  <a:ext uri="{0D108BD9-81ED-4DB2-BD59-A6C34878D82A}">
                    <a16:rowId xmlns:a16="http://schemas.microsoft.com/office/drawing/2014/main" val="3877031729"/>
                  </a:ext>
                </a:extLst>
              </a:tr>
              <a:tr h="337639">
                <a:tc>
                  <a:txBody>
                    <a:bodyPr/>
                    <a:lstStyle/>
                    <a:p>
                      <a:r>
                        <a:rPr lang="en-US" dirty="0"/>
                        <a:t>Between Computer and Modem</a:t>
                      </a:r>
                    </a:p>
                  </a:txBody>
                  <a:tcPr/>
                </a:tc>
                <a:tc>
                  <a:txBody>
                    <a:bodyPr/>
                    <a:lstStyle/>
                    <a:p>
                      <a:r>
                        <a:rPr lang="en-US" dirty="0"/>
                        <a:t>VLAN</a:t>
                      </a:r>
                    </a:p>
                  </a:txBody>
                  <a:tcPr/>
                </a:tc>
                <a:extLst>
                  <a:ext uri="{0D108BD9-81ED-4DB2-BD59-A6C34878D82A}">
                    <a16:rowId xmlns:a16="http://schemas.microsoft.com/office/drawing/2014/main" val="1011289997"/>
                  </a:ext>
                </a:extLst>
              </a:tr>
              <a:tr h="590869">
                <a:tc>
                  <a:txBody>
                    <a:bodyPr/>
                    <a:lstStyle/>
                    <a:p>
                      <a:r>
                        <a:rPr lang="en-US" dirty="0"/>
                        <a:t>Packet Transmitting</a:t>
                      </a:r>
                    </a:p>
                  </a:txBody>
                  <a:tcPr/>
                </a:tc>
                <a:tc>
                  <a:txBody>
                    <a:bodyPr/>
                    <a:lstStyle/>
                    <a:p>
                      <a:r>
                        <a:rPr lang="en-US" dirty="0"/>
                        <a:t>Frame (Layer 2), </a:t>
                      </a:r>
                    </a:p>
                    <a:p>
                      <a:r>
                        <a:rPr lang="en-US" dirty="0"/>
                        <a:t>Packet (Layer 3)</a:t>
                      </a:r>
                    </a:p>
                  </a:txBody>
                  <a:tcPr/>
                </a:tc>
                <a:extLst>
                  <a:ext uri="{0D108BD9-81ED-4DB2-BD59-A6C34878D82A}">
                    <a16:rowId xmlns:a16="http://schemas.microsoft.com/office/drawing/2014/main" val="3546144874"/>
                  </a:ext>
                </a:extLst>
              </a:tr>
              <a:tr h="337639">
                <a:tc>
                  <a:txBody>
                    <a:bodyPr/>
                    <a:lstStyle/>
                    <a:p>
                      <a:r>
                        <a:rPr lang="en-US" dirty="0"/>
                        <a:t>Port 2/4/5/8</a:t>
                      </a:r>
                    </a:p>
                  </a:txBody>
                  <a:tcPr/>
                </a:tc>
                <a:tc>
                  <a:txBody>
                    <a:bodyPr/>
                    <a:lstStyle/>
                    <a:p>
                      <a:r>
                        <a:rPr lang="en-US" dirty="0"/>
                        <a:t>24/48/64</a:t>
                      </a:r>
                    </a:p>
                  </a:txBody>
                  <a:tcPr/>
                </a:tc>
                <a:extLst>
                  <a:ext uri="{0D108BD9-81ED-4DB2-BD59-A6C34878D82A}">
                    <a16:rowId xmlns:a16="http://schemas.microsoft.com/office/drawing/2014/main" val="2587528316"/>
                  </a:ext>
                </a:extLst>
              </a:tr>
              <a:tr h="590869">
                <a:tc>
                  <a:txBody>
                    <a:bodyPr/>
                    <a:lstStyle/>
                    <a:p>
                      <a:r>
                        <a:rPr lang="en-US" dirty="0"/>
                        <a:t>Initially broadcast then Uni-Cast and Multi casting.</a:t>
                      </a:r>
                    </a:p>
                  </a:txBody>
                  <a:tcPr/>
                </a:tc>
                <a:tc>
                  <a:txBody>
                    <a:bodyPr/>
                    <a:lstStyle/>
                    <a:p>
                      <a:r>
                        <a:rPr lang="en-US" dirty="0"/>
                        <a:t>First Broadcasting, Uni-Cast, Multi Casting as needed</a:t>
                      </a:r>
                    </a:p>
                  </a:txBody>
                  <a:tcPr/>
                </a:tc>
                <a:extLst>
                  <a:ext uri="{0D108BD9-81ED-4DB2-BD59-A6C34878D82A}">
                    <a16:rowId xmlns:a16="http://schemas.microsoft.com/office/drawing/2014/main" val="104295049"/>
                  </a:ext>
                </a:extLst>
              </a:tr>
              <a:tr h="337639">
                <a:tc>
                  <a:txBody>
                    <a:bodyPr/>
                    <a:lstStyle/>
                    <a:p>
                      <a:r>
                        <a:rPr lang="en-US" dirty="0"/>
                        <a:t>LAN, WAN, MAN</a:t>
                      </a:r>
                    </a:p>
                  </a:txBody>
                  <a:tcPr/>
                </a:tc>
                <a:tc>
                  <a:txBody>
                    <a:bodyPr/>
                    <a:lstStyle/>
                    <a:p>
                      <a:r>
                        <a:rPr lang="en-US" dirty="0"/>
                        <a:t>LAN</a:t>
                      </a:r>
                    </a:p>
                  </a:txBody>
                  <a:tcPr/>
                </a:tc>
                <a:extLst>
                  <a:ext uri="{0D108BD9-81ED-4DB2-BD59-A6C34878D82A}">
                    <a16:rowId xmlns:a16="http://schemas.microsoft.com/office/drawing/2014/main" val="2751833199"/>
                  </a:ext>
                </a:extLst>
              </a:tr>
              <a:tr h="337639">
                <a:tc>
                  <a:txBody>
                    <a:bodyPr/>
                    <a:lstStyle/>
                    <a:p>
                      <a:r>
                        <a:rPr lang="en-US" dirty="0"/>
                        <a:t>Full Duplex (Transmission Mode)</a:t>
                      </a:r>
                    </a:p>
                  </a:txBody>
                  <a:tcPr/>
                </a:tc>
                <a:tc>
                  <a:txBody>
                    <a:bodyPr/>
                    <a:lstStyle/>
                    <a:p>
                      <a:r>
                        <a:rPr lang="en-US" dirty="0"/>
                        <a:t>Half Duplex or Full</a:t>
                      </a:r>
                    </a:p>
                  </a:txBody>
                  <a:tcPr/>
                </a:tc>
                <a:extLst>
                  <a:ext uri="{0D108BD9-81ED-4DB2-BD59-A6C34878D82A}">
                    <a16:rowId xmlns:a16="http://schemas.microsoft.com/office/drawing/2014/main" val="4151525639"/>
                  </a:ext>
                </a:extLst>
              </a:tr>
              <a:tr h="590869">
                <a:tc>
                  <a:txBody>
                    <a:bodyPr/>
                    <a:lstStyle/>
                    <a:p>
                      <a:r>
                        <a:rPr lang="en-US" dirty="0"/>
                        <a:t>In router every port has its own broadcast domain</a:t>
                      </a:r>
                    </a:p>
                  </a:txBody>
                  <a:tcPr/>
                </a:tc>
                <a:tc>
                  <a:txBody>
                    <a:bodyPr/>
                    <a:lstStyle/>
                    <a:p>
                      <a:r>
                        <a:rPr lang="en-US" dirty="0"/>
                        <a:t>Switch has one Broadcast domain(Unless VLAN Implemented)</a:t>
                      </a:r>
                    </a:p>
                  </a:txBody>
                  <a:tcPr/>
                </a:tc>
                <a:extLst>
                  <a:ext uri="{0D108BD9-81ED-4DB2-BD59-A6C34878D82A}">
                    <a16:rowId xmlns:a16="http://schemas.microsoft.com/office/drawing/2014/main" val="3949524957"/>
                  </a:ext>
                </a:extLst>
              </a:tr>
              <a:tr h="337639">
                <a:tc>
                  <a:txBody>
                    <a:bodyPr/>
                    <a:lstStyle/>
                    <a:p>
                      <a:r>
                        <a:rPr lang="en-US" dirty="0"/>
                        <a:t>IP Address</a:t>
                      </a:r>
                    </a:p>
                  </a:txBody>
                  <a:tcPr/>
                </a:tc>
                <a:tc>
                  <a:txBody>
                    <a:bodyPr/>
                    <a:lstStyle/>
                    <a:p>
                      <a:r>
                        <a:rPr lang="en-US" dirty="0"/>
                        <a:t>MAC Address</a:t>
                      </a:r>
                    </a:p>
                  </a:txBody>
                  <a:tcPr/>
                </a:tc>
                <a:extLst>
                  <a:ext uri="{0D108BD9-81ED-4DB2-BD59-A6C34878D82A}">
                    <a16:rowId xmlns:a16="http://schemas.microsoft.com/office/drawing/2014/main" val="2824760201"/>
                  </a:ext>
                </a:extLst>
              </a:tr>
              <a:tr h="590869">
                <a:tc>
                  <a:txBody>
                    <a:bodyPr/>
                    <a:lstStyle/>
                    <a:p>
                      <a:r>
                        <a:rPr lang="en-US" dirty="0"/>
                        <a:t>Connecting two or more Network</a:t>
                      </a:r>
                    </a:p>
                  </a:txBody>
                  <a:tcPr/>
                </a:tc>
                <a:tc>
                  <a:txBody>
                    <a:bodyPr/>
                    <a:lstStyle/>
                    <a:p>
                      <a:r>
                        <a:rPr lang="en-US" dirty="0"/>
                        <a:t>Connecting two or more nodes in the same network layer 2 or layer 3 </a:t>
                      </a:r>
                    </a:p>
                  </a:txBody>
                  <a:tcPr/>
                </a:tc>
                <a:extLst>
                  <a:ext uri="{0D108BD9-81ED-4DB2-BD59-A6C34878D82A}">
                    <a16:rowId xmlns:a16="http://schemas.microsoft.com/office/drawing/2014/main" val="4259623975"/>
                  </a:ext>
                </a:extLst>
              </a:tr>
              <a:tr h="3376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Static and Dynamic Routing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is no sharing port</a:t>
                      </a:r>
                    </a:p>
                  </a:txBody>
                  <a:tcPr/>
                </a:tc>
                <a:extLst>
                  <a:ext uri="{0D108BD9-81ED-4DB2-BD59-A6C34878D82A}">
                    <a16:rowId xmlns:a16="http://schemas.microsoft.com/office/drawing/2014/main" val="2550671676"/>
                  </a:ext>
                </a:extLst>
              </a:tr>
              <a:tr h="439111">
                <a:tc>
                  <a:txBody>
                    <a:bodyPr/>
                    <a:lstStyle/>
                    <a:p>
                      <a:r>
                        <a:rPr lang="en-US" dirty="0"/>
                        <a:t>NAT Network Address Translation Protocol</a:t>
                      </a:r>
                    </a:p>
                  </a:txBody>
                  <a:tcPr/>
                </a:tc>
                <a:tc>
                  <a:txBody>
                    <a:bodyPr/>
                    <a:lstStyle/>
                    <a:p>
                      <a:r>
                        <a:rPr lang="en-US" dirty="0"/>
                        <a:t>None</a:t>
                      </a:r>
                    </a:p>
                  </a:txBody>
                  <a:tcPr/>
                </a:tc>
                <a:extLst>
                  <a:ext uri="{0D108BD9-81ED-4DB2-BD59-A6C34878D82A}">
                    <a16:rowId xmlns:a16="http://schemas.microsoft.com/office/drawing/2014/main" val="3684579462"/>
                  </a:ext>
                </a:extLst>
              </a:tr>
              <a:tr h="590869">
                <a:tc>
                  <a:txBody>
                    <a:bodyPr/>
                    <a:lstStyle/>
                    <a:p>
                      <a:r>
                        <a:rPr lang="en-US" dirty="0"/>
                        <a:t>MAN, or WAN in a router is faster than a layer 3 switches</a:t>
                      </a:r>
                    </a:p>
                  </a:txBody>
                  <a:tcPr/>
                </a:tc>
                <a:tc>
                  <a:txBody>
                    <a:bodyPr/>
                    <a:lstStyle/>
                    <a:p>
                      <a:r>
                        <a:rPr lang="en-US" dirty="0"/>
                        <a:t>In a LAN environment an L3 Switches is faster than a router</a:t>
                      </a:r>
                    </a:p>
                  </a:txBody>
                  <a:tcPr/>
                </a:tc>
                <a:extLst>
                  <a:ext uri="{0D108BD9-81ED-4DB2-BD59-A6C34878D82A}">
                    <a16:rowId xmlns:a16="http://schemas.microsoft.com/office/drawing/2014/main" val="1472745517"/>
                  </a:ext>
                </a:extLst>
              </a:tr>
            </a:tbl>
          </a:graphicData>
        </a:graphic>
      </p:graphicFrame>
    </p:spTree>
    <p:extLst>
      <p:ext uri="{BB962C8B-B14F-4D97-AF65-F5344CB8AC3E}">
        <p14:creationId xmlns:p14="http://schemas.microsoft.com/office/powerpoint/2010/main" val="40971619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26DBC-D7F5-6F7A-8E5B-46C2F4589CCA}"/>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8BC0B9B0-7C8E-84DB-6EB4-C6540689F669}"/>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88692F4-0FD6-127A-627F-9569A39415C0}"/>
              </a:ext>
            </a:extLst>
          </p:cNvPr>
          <p:cNvSpPr>
            <a:spLocks noGrp="1"/>
          </p:cNvSpPr>
          <p:nvPr>
            <p:ph type="sldNum" sz="quarter" idx="12"/>
          </p:nvPr>
        </p:nvSpPr>
        <p:spPr/>
        <p:txBody>
          <a:bodyPr/>
          <a:lstStyle/>
          <a:p>
            <a:fld id="{294A09A9-5501-47C1-A89A-A340965A2BE2}" type="slidenum">
              <a:rPr lang="en-US" smtClean="0"/>
              <a:pPr/>
              <a:t>31</a:t>
            </a:fld>
            <a:endParaRPr lang="en-US" dirty="0"/>
          </a:p>
        </p:txBody>
      </p:sp>
      <p:sp>
        <p:nvSpPr>
          <p:cNvPr id="5" name="TextBox 4">
            <a:extLst>
              <a:ext uri="{FF2B5EF4-FFF2-40B4-BE49-F238E27FC236}">
                <a16:creationId xmlns:a16="http://schemas.microsoft.com/office/drawing/2014/main" id="{A34BBB7D-20BE-17C2-F1DB-0CCF80FB3DA5}"/>
              </a:ext>
            </a:extLst>
          </p:cNvPr>
          <p:cNvSpPr txBox="1">
            <a:spLocks noChangeAspect="1"/>
          </p:cNvSpPr>
          <p:nvPr/>
        </p:nvSpPr>
        <p:spPr>
          <a:xfrm>
            <a:off x="294721" y="296233"/>
            <a:ext cx="10487124" cy="6401753"/>
          </a:xfrm>
          <a:prstGeom prst="rect">
            <a:avLst/>
          </a:prstGeom>
          <a:noFill/>
        </p:spPr>
        <p:txBody>
          <a:bodyPr wrap="square" rtlCol="0">
            <a:spAutoFit/>
          </a:bodyPr>
          <a:lstStyle/>
          <a:p>
            <a:pPr marL="285750" indent="-285750">
              <a:buFont typeface="Arial" panose="020B0604020202020204" pitchFamily="34" charset="0"/>
              <a:buChar char="•"/>
            </a:pPr>
            <a:r>
              <a:rPr lang="en-US" sz="2000" b="1" dirty="0"/>
              <a:t>Troubleshooting Hot Standby Router Protocol (HSRP):</a:t>
            </a:r>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r>
              <a:rPr lang="en-US" sz="2400" dirty="0"/>
              <a:t>Troubleshooting Hot Standby Router Protocol (HSRP) involves a methodical approach to identify and resolve issues that prevent HSRP from functioning as expected.</a:t>
            </a:r>
          </a:p>
          <a:p>
            <a:pPr lvl="1"/>
            <a:endParaRPr lang="en-US" sz="2400" dirty="0"/>
          </a:p>
          <a:p>
            <a:pPr marL="800100" lvl="1" indent="-342900" algn="just">
              <a:buFont typeface="+mj-lt"/>
              <a:buAutoNum type="arabicPeriod"/>
            </a:pPr>
            <a:r>
              <a:rPr lang="en-US" sz="2400" dirty="0"/>
              <a:t>Verify HSRP Configurations to ensuring the group numbers on the primary and </a:t>
            </a:r>
          </a:p>
          <a:p>
            <a:pPr lvl="1" algn="just"/>
            <a:r>
              <a:rPr lang="en-US" sz="2400" dirty="0"/>
              <a:t>	Secondary routers must match.</a:t>
            </a:r>
          </a:p>
          <a:p>
            <a:pPr lvl="1" algn="just"/>
            <a:r>
              <a:rPr lang="en-US" sz="2400" dirty="0"/>
              <a:t>2. To correct virtual IP Address must belong to the same subnet as the physical interface Ips</a:t>
            </a:r>
          </a:p>
          <a:p>
            <a:pPr lvl="1" algn="just"/>
            <a:r>
              <a:rPr lang="en-US" sz="2400" dirty="0"/>
              <a:t>3. Interface and Connectivity Issues  check with  traceroute</a:t>
            </a:r>
          </a:p>
          <a:p>
            <a:pPr lvl="1" algn="just"/>
            <a:r>
              <a:rPr lang="en-US" sz="2400" dirty="0"/>
              <a:t>4. HSRP states and timers like Initial &gt;&gt;&gt; Learn&gt;&gt;&gt;&gt; Listen &gt;&gt;&gt;&gt; Speak&gt;&gt;&gt;&gt; Standby &gt;&gt;Active</a:t>
            </a:r>
          </a:p>
          <a:p>
            <a:pPr lvl="1" algn="just"/>
            <a:r>
              <a:rPr lang="en-US" sz="2400" dirty="0"/>
              <a:t>5. Check with MAC address table and check active router role.</a:t>
            </a:r>
          </a:p>
          <a:p>
            <a:pPr lvl="1"/>
            <a:endParaRPr lang="en-US" sz="2400" dirty="0"/>
          </a:p>
          <a:p>
            <a:pPr marL="742950" lvl="1" indent="-285750">
              <a:buFont typeface="Wingdings" panose="05000000000000000000" pitchFamily="2" charset="2"/>
              <a:buChar char="q"/>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3248151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D00C46-3E8D-D28D-0087-A22E2E9C9AE2}"/>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CCC2FEC8-A6FE-042C-F5C3-90F9125FCA7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1F5D758-EC10-CB19-FA5A-B9C660CC26C9}"/>
              </a:ext>
            </a:extLst>
          </p:cNvPr>
          <p:cNvSpPr>
            <a:spLocks noGrp="1"/>
          </p:cNvSpPr>
          <p:nvPr>
            <p:ph type="sldNum" sz="quarter" idx="12"/>
          </p:nvPr>
        </p:nvSpPr>
        <p:spPr/>
        <p:txBody>
          <a:bodyPr/>
          <a:lstStyle/>
          <a:p>
            <a:fld id="{294A09A9-5501-47C1-A89A-A340965A2BE2}" type="slidenum">
              <a:rPr lang="en-US" smtClean="0"/>
              <a:pPr/>
              <a:t>32</a:t>
            </a:fld>
            <a:endParaRPr lang="en-US" dirty="0"/>
          </a:p>
        </p:txBody>
      </p:sp>
      <p:sp>
        <p:nvSpPr>
          <p:cNvPr id="5" name="TextBox 4">
            <a:extLst>
              <a:ext uri="{FF2B5EF4-FFF2-40B4-BE49-F238E27FC236}">
                <a16:creationId xmlns:a16="http://schemas.microsoft.com/office/drawing/2014/main" id="{00D7F0A1-8DB6-85CD-9CEC-ADC1F2D29140}"/>
              </a:ext>
            </a:extLst>
          </p:cNvPr>
          <p:cNvSpPr txBox="1">
            <a:spLocks noChangeAspect="1"/>
          </p:cNvSpPr>
          <p:nvPr/>
        </p:nvSpPr>
        <p:spPr>
          <a:xfrm>
            <a:off x="294721" y="296233"/>
            <a:ext cx="10487124" cy="1600438"/>
          </a:xfrm>
          <a:prstGeom prst="rect">
            <a:avLst/>
          </a:prstGeom>
          <a:noFill/>
        </p:spPr>
        <p:txBody>
          <a:bodyPr wrap="square" rtlCol="0">
            <a:spAutoFit/>
          </a:bodyPr>
          <a:lstStyle/>
          <a:p>
            <a:pPr marL="285750" indent="-285750">
              <a:buFont typeface="Arial" panose="020B0604020202020204" pitchFamily="34" charset="0"/>
              <a:buChar char="•"/>
            </a:pPr>
            <a:r>
              <a:rPr lang="en-US" sz="2000" b="1" dirty="0"/>
              <a:t>Troubleshooting Hot Standby Router Protocol (HSRP):</a:t>
            </a:r>
          </a:p>
          <a:p>
            <a:pPr marL="285750" indent="-285750">
              <a:buFont typeface="Arial" panose="020B0604020202020204" pitchFamily="34" charset="0"/>
              <a:buChar char="•"/>
            </a:pPr>
            <a:endParaRPr lang="en-US" dirty="0"/>
          </a:p>
          <a:p>
            <a:pPr lvl="1"/>
            <a:endParaRPr lang="en-US" sz="2400" dirty="0"/>
          </a:p>
          <a:p>
            <a:pPr marL="742950" lvl="1" indent="-285750">
              <a:buFont typeface="Wingdings" panose="05000000000000000000" pitchFamily="2" charset="2"/>
              <a:buChar char="q"/>
            </a:pPr>
            <a:endParaRPr lang="en-US" dirty="0"/>
          </a:p>
          <a:p>
            <a:pPr marL="742950" lvl="1" indent="-285750">
              <a:buFont typeface="Arial" panose="020B0604020202020204" pitchFamily="34" charset="0"/>
              <a:buChar char="•"/>
            </a:pPr>
            <a:endParaRPr lang="en-US" dirty="0"/>
          </a:p>
        </p:txBody>
      </p:sp>
      <p:pic>
        <p:nvPicPr>
          <p:cNvPr id="3" name="Picture 2">
            <a:extLst>
              <a:ext uri="{FF2B5EF4-FFF2-40B4-BE49-F238E27FC236}">
                <a16:creationId xmlns:a16="http://schemas.microsoft.com/office/drawing/2014/main" id="{254E2C7C-4C6F-B9AE-B179-36257ED8A72F}"/>
              </a:ext>
            </a:extLst>
          </p:cNvPr>
          <p:cNvPicPr>
            <a:picLocks noChangeAspect="1"/>
          </p:cNvPicPr>
          <p:nvPr/>
        </p:nvPicPr>
        <p:blipFill>
          <a:blip r:embed="rId2"/>
          <a:stretch>
            <a:fillRect/>
          </a:stretch>
        </p:blipFill>
        <p:spPr>
          <a:xfrm>
            <a:off x="423274" y="1096451"/>
            <a:ext cx="10584267" cy="4879805"/>
          </a:xfrm>
          <a:prstGeom prst="rect">
            <a:avLst/>
          </a:prstGeom>
        </p:spPr>
      </p:pic>
    </p:spTree>
    <p:extLst>
      <p:ext uri="{BB962C8B-B14F-4D97-AF65-F5344CB8AC3E}">
        <p14:creationId xmlns:p14="http://schemas.microsoft.com/office/powerpoint/2010/main" val="24820003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AEBAEB-C237-C385-BA64-1B68C70AED79}"/>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F3CC6C1A-1EB1-3A3E-CB88-4C5E51DA0FD0}"/>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4A99AE4-98E4-FB81-7D91-160DB5A872AE}"/>
              </a:ext>
            </a:extLst>
          </p:cNvPr>
          <p:cNvSpPr>
            <a:spLocks noGrp="1"/>
          </p:cNvSpPr>
          <p:nvPr>
            <p:ph type="sldNum" sz="quarter" idx="12"/>
          </p:nvPr>
        </p:nvSpPr>
        <p:spPr/>
        <p:txBody>
          <a:bodyPr/>
          <a:lstStyle/>
          <a:p>
            <a:fld id="{294A09A9-5501-47C1-A89A-A340965A2BE2}" type="slidenum">
              <a:rPr lang="en-US" smtClean="0"/>
              <a:pPr/>
              <a:t>33</a:t>
            </a:fld>
            <a:endParaRPr lang="en-US" dirty="0"/>
          </a:p>
        </p:txBody>
      </p:sp>
      <p:sp>
        <p:nvSpPr>
          <p:cNvPr id="5" name="TextBox 4">
            <a:extLst>
              <a:ext uri="{FF2B5EF4-FFF2-40B4-BE49-F238E27FC236}">
                <a16:creationId xmlns:a16="http://schemas.microsoft.com/office/drawing/2014/main" id="{655C5F5F-691D-FE54-DD18-06CE4EC89490}"/>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4610FB28-F821-5969-13D7-4A6F206609D3}"/>
              </a:ext>
            </a:extLst>
          </p:cNvPr>
          <p:cNvSpPr txBox="1"/>
          <p:nvPr/>
        </p:nvSpPr>
        <p:spPr>
          <a:xfrm>
            <a:off x="423274" y="1388840"/>
            <a:ext cx="10930526" cy="5262979"/>
          </a:xfrm>
          <a:prstGeom prst="rect">
            <a:avLst/>
          </a:prstGeom>
          <a:noFill/>
        </p:spPr>
        <p:txBody>
          <a:bodyPr wrap="square" rtlCol="0">
            <a:spAutoFit/>
          </a:bodyPr>
          <a:lstStyle/>
          <a:p>
            <a:pPr marL="342900" indent="-342900">
              <a:buFont typeface="+mj-lt"/>
              <a:buAutoNum type="alphaUcPeriod"/>
            </a:pPr>
            <a:r>
              <a:rPr lang="en-US" sz="2400" b="1" dirty="0"/>
              <a:t>Router Problems</a:t>
            </a:r>
          </a:p>
          <a:p>
            <a:endParaRPr lang="en-US" sz="2400" b="1" dirty="0"/>
          </a:p>
          <a:p>
            <a:pPr>
              <a:buFont typeface="+mj-lt"/>
              <a:buAutoNum type="arabicPeriod"/>
            </a:pPr>
            <a:r>
              <a:rPr lang="en-US" sz="2400" b="1" dirty="0"/>
              <a:t>Connectivity Issues</a:t>
            </a:r>
            <a:endParaRPr lang="en-US" sz="2400" dirty="0"/>
          </a:p>
          <a:p>
            <a:pPr marL="742950" lvl="1" indent="-285750">
              <a:buFont typeface="+mj-lt"/>
              <a:buAutoNum type="arabicPeriod"/>
            </a:pPr>
            <a:r>
              <a:rPr lang="en-US" sz="2400" b="1" dirty="0"/>
              <a:t>Troubleshooting Steps</a:t>
            </a:r>
            <a:r>
              <a:rPr lang="en-US" sz="2400" dirty="0"/>
              <a:t>:</a:t>
            </a:r>
          </a:p>
          <a:p>
            <a:pPr marL="1143000" lvl="2" indent="-228600">
              <a:buFont typeface="+mj-lt"/>
              <a:buAutoNum type="arabicPeriod"/>
            </a:pPr>
            <a:r>
              <a:rPr lang="en-US" sz="2400" dirty="0"/>
              <a:t>Ensure the router is powered on and check for any indicator lights.</a:t>
            </a:r>
          </a:p>
          <a:p>
            <a:pPr marL="1143000" lvl="2" indent="-228600">
              <a:buFont typeface="+mj-lt"/>
              <a:buAutoNum type="arabicPeriod"/>
            </a:pPr>
            <a:r>
              <a:rPr lang="en-US" sz="2400" dirty="0"/>
              <a:t>Restart the router (power cycle it by unplugging for 30 seconds and plugging back in).</a:t>
            </a:r>
          </a:p>
          <a:p>
            <a:pPr marL="1143000" lvl="2" indent="-228600">
              <a:buFont typeface="+mj-lt"/>
              <a:buAutoNum type="arabicPeriod"/>
            </a:pPr>
            <a:r>
              <a:rPr lang="en-US" sz="2400" dirty="0"/>
              <a:t>Check physical connections (e.g., Ethernet cables, wall jacks, etc.).</a:t>
            </a:r>
          </a:p>
          <a:p>
            <a:pPr marL="1143000" lvl="2" indent="-228600">
              <a:buFont typeface="+mj-lt"/>
              <a:buAutoNum type="arabicPeriod"/>
            </a:pPr>
            <a:r>
              <a:rPr lang="en-US" sz="2400" dirty="0"/>
              <a:t>Verify ISP service by connecting directly to the modem if separate.</a:t>
            </a:r>
          </a:p>
          <a:p>
            <a:pPr marL="742950" lvl="1" indent="-285750">
              <a:buFont typeface="+mj-lt"/>
              <a:buAutoNum type="arabicPeriod"/>
            </a:pPr>
            <a:r>
              <a:rPr lang="en-US" sz="2400" b="1" dirty="0"/>
              <a:t>Mitigation</a:t>
            </a:r>
            <a:r>
              <a:rPr lang="en-US" sz="2400" dirty="0"/>
              <a:t>:</a:t>
            </a:r>
          </a:p>
          <a:p>
            <a:pPr marL="1143000" lvl="2" indent="-228600">
              <a:buFont typeface="+mj-lt"/>
              <a:buAutoNum type="arabicPeriod"/>
            </a:pPr>
            <a:r>
              <a:rPr lang="en-US" sz="2400" dirty="0"/>
              <a:t>Regular firmware updates.</a:t>
            </a:r>
          </a:p>
          <a:p>
            <a:pPr marL="1143000" lvl="2" indent="-228600">
              <a:buFont typeface="+mj-lt"/>
              <a:buAutoNum type="arabicPeriod"/>
            </a:pPr>
            <a:r>
              <a:rPr lang="en-US" sz="2400" dirty="0"/>
              <a:t>Use a UPS (Uninterruptible Power Supply) for power outages</a:t>
            </a:r>
          </a:p>
          <a:p>
            <a:pPr lvl="2"/>
            <a:endParaRPr lang="en-US" sz="2400" dirty="0"/>
          </a:p>
          <a:p>
            <a:endParaRPr lang="en-US" sz="2400" dirty="0"/>
          </a:p>
        </p:txBody>
      </p:sp>
    </p:spTree>
    <p:extLst>
      <p:ext uri="{BB962C8B-B14F-4D97-AF65-F5344CB8AC3E}">
        <p14:creationId xmlns:p14="http://schemas.microsoft.com/office/powerpoint/2010/main" val="19097953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69C4D5-9C1D-76CB-8163-912302DD896C}"/>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EEF091EB-E72A-C217-8DB3-33BF6EB09E9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D545EFA-F337-B876-BB70-D3AD3CE65B8B}"/>
              </a:ext>
            </a:extLst>
          </p:cNvPr>
          <p:cNvSpPr>
            <a:spLocks noGrp="1"/>
          </p:cNvSpPr>
          <p:nvPr>
            <p:ph type="sldNum" sz="quarter" idx="12"/>
          </p:nvPr>
        </p:nvSpPr>
        <p:spPr/>
        <p:txBody>
          <a:bodyPr/>
          <a:lstStyle/>
          <a:p>
            <a:fld id="{294A09A9-5501-47C1-A89A-A340965A2BE2}" type="slidenum">
              <a:rPr lang="en-US" smtClean="0"/>
              <a:pPr/>
              <a:t>34</a:t>
            </a:fld>
            <a:endParaRPr lang="en-US" dirty="0"/>
          </a:p>
        </p:txBody>
      </p:sp>
      <p:sp>
        <p:nvSpPr>
          <p:cNvPr id="5" name="TextBox 4">
            <a:extLst>
              <a:ext uri="{FF2B5EF4-FFF2-40B4-BE49-F238E27FC236}">
                <a16:creationId xmlns:a16="http://schemas.microsoft.com/office/drawing/2014/main" id="{3665CDB6-D53D-3769-0F24-360FD2B62922}"/>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5746B976-78CA-44CF-1214-60EF112996AA}"/>
              </a:ext>
            </a:extLst>
          </p:cNvPr>
          <p:cNvSpPr txBox="1"/>
          <p:nvPr/>
        </p:nvSpPr>
        <p:spPr>
          <a:xfrm>
            <a:off x="966753" y="1228397"/>
            <a:ext cx="10930526" cy="5324535"/>
          </a:xfrm>
          <a:prstGeom prst="rect">
            <a:avLst/>
          </a:prstGeom>
          <a:noFill/>
        </p:spPr>
        <p:txBody>
          <a:bodyPr wrap="square" rtlCol="0">
            <a:spAutoFit/>
          </a:bodyPr>
          <a:lstStyle/>
          <a:p>
            <a:endParaRPr lang="en-US" sz="3200" b="1" dirty="0"/>
          </a:p>
          <a:p>
            <a:r>
              <a:rPr lang="en-US" sz="2400" b="1" dirty="0"/>
              <a:t>B. Slow Network Speeds</a:t>
            </a:r>
            <a:endParaRPr lang="en-US" sz="2400" dirty="0"/>
          </a:p>
          <a:p>
            <a:pPr>
              <a:lnSpc>
                <a:spcPct val="150000"/>
              </a:lnSpc>
              <a:buFont typeface="Arial" panose="020B0604020202020204" pitchFamily="34" charset="0"/>
              <a:buChar char="•"/>
            </a:pPr>
            <a:r>
              <a:rPr lang="en-US" sz="2400" b="1" dirty="0"/>
              <a:t>Troubleshooting Steps</a:t>
            </a:r>
            <a:r>
              <a:rPr lang="en-US" sz="2400" dirty="0"/>
              <a:t>:</a:t>
            </a:r>
          </a:p>
          <a:p>
            <a:pPr marL="742950" lvl="1" indent="-285750">
              <a:lnSpc>
                <a:spcPct val="150000"/>
              </a:lnSpc>
              <a:buFont typeface="Arial" panose="020B0604020202020204" pitchFamily="34" charset="0"/>
              <a:buChar char="•"/>
            </a:pPr>
            <a:r>
              <a:rPr lang="en-US" sz="2400" dirty="0"/>
              <a:t>Check for bandwidth-hogging devices or applications.</a:t>
            </a:r>
          </a:p>
          <a:p>
            <a:pPr marL="742950" lvl="1" indent="-285750">
              <a:lnSpc>
                <a:spcPct val="150000"/>
              </a:lnSpc>
              <a:buFont typeface="Arial" panose="020B0604020202020204" pitchFamily="34" charset="0"/>
              <a:buChar char="•"/>
            </a:pPr>
            <a:r>
              <a:rPr lang="en-US" sz="2400" dirty="0"/>
              <a:t>Perform a speed test to measure the actual speeds.</a:t>
            </a:r>
          </a:p>
          <a:p>
            <a:pPr marL="742950" lvl="1" indent="-285750">
              <a:lnSpc>
                <a:spcPct val="150000"/>
              </a:lnSpc>
              <a:buFont typeface="Arial" panose="020B0604020202020204" pitchFamily="34" charset="0"/>
              <a:buChar char="•"/>
            </a:pPr>
            <a:r>
              <a:rPr lang="en-US" sz="2400" dirty="0"/>
              <a:t>Change the router's Wi-Fi channel to avoid interference.</a:t>
            </a:r>
          </a:p>
          <a:p>
            <a:pPr>
              <a:lnSpc>
                <a:spcPct val="150000"/>
              </a:lnSpc>
              <a:buFont typeface="Arial" panose="020B0604020202020204" pitchFamily="34" charset="0"/>
              <a:buChar char="•"/>
            </a:pPr>
            <a:r>
              <a:rPr lang="en-US" sz="2400" b="1" dirty="0"/>
              <a:t>Mitigation</a:t>
            </a:r>
            <a:r>
              <a:rPr lang="en-US" sz="2400" dirty="0"/>
              <a:t>:</a:t>
            </a:r>
          </a:p>
          <a:p>
            <a:pPr marL="742950" lvl="1" indent="-285750">
              <a:lnSpc>
                <a:spcPct val="150000"/>
              </a:lnSpc>
              <a:buFont typeface="Arial" panose="020B0604020202020204" pitchFamily="34" charset="0"/>
              <a:buChar char="•"/>
            </a:pPr>
            <a:r>
              <a:rPr lang="en-US" sz="2400" dirty="0"/>
              <a:t>Upgrade to a router with dual or tri-band capabilities.</a:t>
            </a:r>
          </a:p>
          <a:p>
            <a:pPr marL="742950" lvl="1" indent="-285750">
              <a:lnSpc>
                <a:spcPct val="150000"/>
              </a:lnSpc>
              <a:buFont typeface="Arial" panose="020B0604020202020204" pitchFamily="34" charset="0"/>
              <a:buChar char="•"/>
            </a:pPr>
            <a:r>
              <a:rPr lang="en-US" sz="2400" dirty="0"/>
              <a:t>Ensure QoS (Quality of Service) settings are optimized.</a:t>
            </a:r>
          </a:p>
          <a:p>
            <a:endParaRPr lang="en-US" sz="3200" dirty="0"/>
          </a:p>
        </p:txBody>
      </p:sp>
    </p:spTree>
    <p:extLst>
      <p:ext uri="{BB962C8B-B14F-4D97-AF65-F5344CB8AC3E}">
        <p14:creationId xmlns:p14="http://schemas.microsoft.com/office/powerpoint/2010/main" val="17816909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124E6-8880-FC55-0546-298AFA88315B}"/>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81387FF9-BCFB-DD39-57E6-9140CCC0DDA2}"/>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74C73EC-68B6-2342-58D1-973B0DAB393C}"/>
              </a:ext>
            </a:extLst>
          </p:cNvPr>
          <p:cNvSpPr>
            <a:spLocks noGrp="1"/>
          </p:cNvSpPr>
          <p:nvPr>
            <p:ph type="sldNum" sz="quarter" idx="12"/>
          </p:nvPr>
        </p:nvSpPr>
        <p:spPr/>
        <p:txBody>
          <a:bodyPr/>
          <a:lstStyle/>
          <a:p>
            <a:fld id="{294A09A9-5501-47C1-A89A-A340965A2BE2}" type="slidenum">
              <a:rPr lang="en-US" smtClean="0"/>
              <a:pPr/>
              <a:t>35</a:t>
            </a:fld>
            <a:endParaRPr lang="en-US" dirty="0"/>
          </a:p>
        </p:txBody>
      </p:sp>
      <p:sp>
        <p:nvSpPr>
          <p:cNvPr id="5" name="TextBox 4">
            <a:extLst>
              <a:ext uri="{FF2B5EF4-FFF2-40B4-BE49-F238E27FC236}">
                <a16:creationId xmlns:a16="http://schemas.microsoft.com/office/drawing/2014/main" id="{69875027-7828-7B40-B111-C7619CF236DB}"/>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2BD57C5A-6420-A120-D0FE-D685D4589299}"/>
              </a:ext>
            </a:extLst>
          </p:cNvPr>
          <p:cNvSpPr txBox="1"/>
          <p:nvPr/>
        </p:nvSpPr>
        <p:spPr>
          <a:xfrm>
            <a:off x="655637" y="915064"/>
            <a:ext cx="10930526" cy="3046988"/>
          </a:xfrm>
          <a:prstGeom prst="rect">
            <a:avLst/>
          </a:prstGeom>
          <a:noFill/>
        </p:spPr>
        <p:txBody>
          <a:bodyPr wrap="square" rtlCol="0">
            <a:spAutoFit/>
          </a:bodyPr>
          <a:lstStyle/>
          <a:p>
            <a:endParaRPr lang="en-US" sz="3200" b="1" dirty="0"/>
          </a:p>
          <a:p>
            <a:r>
              <a:rPr lang="en-US" sz="2000" b="1" dirty="0"/>
              <a:t>C. Frequent Disconnects</a:t>
            </a:r>
          </a:p>
          <a:p>
            <a:endParaRPr lang="en-US" dirty="0"/>
          </a:p>
          <a:p>
            <a:pPr>
              <a:buFont typeface="Arial" panose="020B0604020202020204" pitchFamily="34" charset="0"/>
              <a:buChar char="•"/>
            </a:pPr>
            <a:r>
              <a:rPr lang="en-US" b="1" dirty="0"/>
              <a:t>Troubleshooting Steps</a:t>
            </a:r>
            <a:r>
              <a:rPr lang="en-US" dirty="0"/>
              <a:t>:</a:t>
            </a:r>
          </a:p>
          <a:p>
            <a:pPr marL="742950" lvl="1" indent="-285750">
              <a:buFont typeface="Arial" panose="020B0604020202020204" pitchFamily="34" charset="0"/>
              <a:buChar char="•"/>
            </a:pPr>
            <a:r>
              <a:rPr lang="en-US" dirty="0"/>
              <a:t>Check for overheating or excessive device load.</a:t>
            </a:r>
          </a:p>
          <a:p>
            <a:pPr marL="742950" lvl="1" indent="-285750">
              <a:buFont typeface="Arial" panose="020B0604020202020204" pitchFamily="34" charset="0"/>
              <a:buChar char="•"/>
            </a:pPr>
            <a:r>
              <a:rPr lang="en-US" dirty="0"/>
              <a:t>Reset the router to factory settings if the problem persists.</a:t>
            </a:r>
          </a:p>
          <a:p>
            <a:pPr>
              <a:buFont typeface="Arial" panose="020B0604020202020204" pitchFamily="34" charset="0"/>
              <a:buChar char="•"/>
            </a:pPr>
            <a:r>
              <a:rPr lang="en-US" b="1" dirty="0"/>
              <a:t>Mitigation</a:t>
            </a:r>
            <a:r>
              <a:rPr lang="en-US" dirty="0"/>
              <a:t>:</a:t>
            </a:r>
          </a:p>
          <a:p>
            <a:pPr marL="742950" lvl="1" indent="-285750">
              <a:buFont typeface="Arial" panose="020B0604020202020204" pitchFamily="34" charset="0"/>
              <a:buChar char="•"/>
            </a:pPr>
            <a:r>
              <a:rPr lang="en-US" dirty="0"/>
              <a:t>Use a high-quality router suited for the size and complexity of your network.</a:t>
            </a:r>
          </a:p>
          <a:p>
            <a:endParaRPr lang="en-US" sz="3200" dirty="0"/>
          </a:p>
        </p:txBody>
      </p:sp>
      <p:sp>
        <p:nvSpPr>
          <p:cNvPr id="3" name="TextBox 2">
            <a:extLst>
              <a:ext uri="{FF2B5EF4-FFF2-40B4-BE49-F238E27FC236}">
                <a16:creationId xmlns:a16="http://schemas.microsoft.com/office/drawing/2014/main" id="{67BAF71D-1F36-D826-EF34-E917A358D7D6}"/>
              </a:ext>
            </a:extLst>
          </p:cNvPr>
          <p:cNvSpPr txBox="1"/>
          <p:nvPr/>
        </p:nvSpPr>
        <p:spPr>
          <a:xfrm>
            <a:off x="936171" y="3668486"/>
            <a:ext cx="9046029" cy="3046988"/>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rPr>
              <a:t>Security Issues</a:t>
            </a:r>
          </a:p>
          <a:p>
            <a:endParaRPr lang="en-US" sz="2400" b="1" dirty="0"/>
          </a:p>
          <a:p>
            <a:pPr>
              <a:buFont typeface="+mj-lt"/>
              <a:buAutoNum type="arabicPeriod"/>
            </a:pPr>
            <a:r>
              <a:rPr lang="en-US" b="1" dirty="0"/>
              <a:t>Unauthorized Access</a:t>
            </a:r>
            <a:endParaRPr lang="en-US" dirty="0"/>
          </a:p>
          <a:p>
            <a:pPr marL="742950" lvl="1" indent="-285750">
              <a:buFont typeface="+mj-lt"/>
              <a:buAutoNum type="arabicPeriod"/>
            </a:pPr>
            <a:r>
              <a:rPr lang="en-US" b="1" dirty="0"/>
              <a:t>Troubleshooting Steps</a:t>
            </a:r>
            <a:r>
              <a:rPr lang="en-US" dirty="0"/>
              <a:t>:</a:t>
            </a:r>
          </a:p>
          <a:p>
            <a:pPr marL="1143000" lvl="2" indent="-228600">
              <a:buFont typeface="+mj-lt"/>
              <a:buAutoNum type="arabicPeriod"/>
            </a:pPr>
            <a:r>
              <a:rPr lang="en-US" dirty="0"/>
              <a:t>Check connected devices via the router admin panel.</a:t>
            </a:r>
          </a:p>
          <a:p>
            <a:pPr marL="1143000" lvl="2" indent="-228600">
              <a:buFont typeface="+mj-lt"/>
              <a:buAutoNum type="arabicPeriod"/>
            </a:pPr>
            <a:r>
              <a:rPr lang="en-US" dirty="0"/>
              <a:t>Remove unknown devices and change Wi-Fi passwords.</a:t>
            </a:r>
          </a:p>
          <a:p>
            <a:pPr marL="742950" lvl="1" indent="-285750">
              <a:buFont typeface="+mj-lt"/>
              <a:buAutoNum type="arabicPeriod"/>
            </a:pPr>
            <a:r>
              <a:rPr lang="en-US" b="1" dirty="0"/>
              <a:t>Mitigation</a:t>
            </a:r>
            <a:r>
              <a:rPr lang="en-US" dirty="0"/>
              <a:t>:</a:t>
            </a:r>
          </a:p>
          <a:p>
            <a:pPr marL="1143000" lvl="2" indent="-228600">
              <a:buFont typeface="+mj-lt"/>
              <a:buAutoNum type="arabicPeriod"/>
            </a:pPr>
            <a:r>
              <a:rPr lang="en-US" dirty="0"/>
              <a:t>Use WPA3 encryption for Wi-Fi.</a:t>
            </a:r>
          </a:p>
          <a:p>
            <a:pPr marL="1143000" lvl="2" indent="-228600">
              <a:buFont typeface="+mj-lt"/>
              <a:buAutoNum type="arabicPeriod"/>
            </a:pPr>
            <a:r>
              <a:rPr lang="en-US" dirty="0"/>
              <a:t>Enable two-factor authentication (2FA) for router admin access.</a:t>
            </a:r>
          </a:p>
          <a:p>
            <a:endParaRPr lang="en-US" dirty="0"/>
          </a:p>
        </p:txBody>
      </p:sp>
    </p:spTree>
    <p:extLst>
      <p:ext uri="{BB962C8B-B14F-4D97-AF65-F5344CB8AC3E}">
        <p14:creationId xmlns:p14="http://schemas.microsoft.com/office/powerpoint/2010/main" val="8236836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6B4FC2-0BEB-1D0B-4957-743477367D85}"/>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D5B228AF-CC2F-B38E-285A-45D4062A31D8}"/>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712B58-F36A-932E-34C8-407AB1EBECBC}"/>
              </a:ext>
            </a:extLst>
          </p:cNvPr>
          <p:cNvSpPr>
            <a:spLocks noGrp="1"/>
          </p:cNvSpPr>
          <p:nvPr>
            <p:ph type="sldNum" sz="quarter" idx="12"/>
          </p:nvPr>
        </p:nvSpPr>
        <p:spPr/>
        <p:txBody>
          <a:bodyPr/>
          <a:lstStyle/>
          <a:p>
            <a:fld id="{294A09A9-5501-47C1-A89A-A340965A2BE2}" type="slidenum">
              <a:rPr lang="en-US" smtClean="0"/>
              <a:pPr/>
              <a:t>36</a:t>
            </a:fld>
            <a:endParaRPr lang="en-US" dirty="0"/>
          </a:p>
        </p:txBody>
      </p:sp>
      <p:sp>
        <p:nvSpPr>
          <p:cNvPr id="5" name="TextBox 4">
            <a:extLst>
              <a:ext uri="{FF2B5EF4-FFF2-40B4-BE49-F238E27FC236}">
                <a16:creationId xmlns:a16="http://schemas.microsoft.com/office/drawing/2014/main" id="{4DE6FCF0-2669-AB26-0597-8A0FB4217CC6}"/>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F18742C0-9EB9-D59E-DB4E-1B3085AC0B6B}"/>
              </a:ext>
            </a:extLst>
          </p:cNvPr>
          <p:cNvSpPr txBox="1"/>
          <p:nvPr/>
        </p:nvSpPr>
        <p:spPr>
          <a:xfrm>
            <a:off x="655637" y="915064"/>
            <a:ext cx="10930526" cy="3046988"/>
          </a:xfrm>
          <a:prstGeom prst="rect">
            <a:avLst/>
          </a:prstGeom>
          <a:noFill/>
        </p:spPr>
        <p:txBody>
          <a:bodyPr wrap="square" rtlCol="0">
            <a:spAutoFit/>
          </a:bodyPr>
          <a:lstStyle/>
          <a:p>
            <a:endParaRPr lang="en-US" sz="3200" b="1" dirty="0"/>
          </a:p>
          <a:p>
            <a:r>
              <a:rPr lang="en-US" sz="2000" b="1" dirty="0"/>
              <a:t>C. Frequent Disconnects</a:t>
            </a:r>
          </a:p>
          <a:p>
            <a:endParaRPr lang="en-US" dirty="0"/>
          </a:p>
          <a:p>
            <a:pPr>
              <a:buFont typeface="Arial" panose="020B0604020202020204" pitchFamily="34" charset="0"/>
              <a:buChar char="•"/>
            </a:pPr>
            <a:r>
              <a:rPr lang="en-US" b="1" dirty="0"/>
              <a:t>Troubleshooting Steps</a:t>
            </a:r>
            <a:r>
              <a:rPr lang="en-US" dirty="0"/>
              <a:t>:</a:t>
            </a:r>
          </a:p>
          <a:p>
            <a:pPr marL="742950" lvl="1" indent="-285750">
              <a:buFont typeface="Arial" panose="020B0604020202020204" pitchFamily="34" charset="0"/>
              <a:buChar char="•"/>
            </a:pPr>
            <a:r>
              <a:rPr lang="en-US" dirty="0"/>
              <a:t>Check for overheating or excessive device load.</a:t>
            </a:r>
          </a:p>
          <a:p>
            <a:pPr marL="742950" lvl="1" indent="-285750">
              <a:buFont typeface="Arial" panose="020B0604020202020204" pitchFamily="34" charset="0"/>
              <a:buChar char="•"/>
            </a:pPr>
            <a:r>
              <a:rPr lang="en-US" dirty="0"/>
              <a:t>Reset the router to factory settings if the problem persists.</a:t>
            </a:r>
          </a:p>
          <a:p>
            <a:pPr>
              <a:buFont typeface="Arial" panose="020B0604020202020204" pitchFamily="34" charset="0"/>
              <a:buChar char="•"/>
            </a:pPr>
            <a:r>
              <a:rPr lang="en-US" b="1" dirty="0"/>
              <a:t>Mitigation</a:t>
            </a:r>
            <a:r>
              <a:rPr lang="en-US" dirty="0"/>
              <a:t>:</a:t>
            </a:r>
          </a:p>
          <a:p>
            <a:pPr marL="742950" lvl="1" indent="-285750">
              <a:buFont typeface="Arial" panose="020B0604020202020204" pitchFamily="34" charset="0"/>
              <a:buChar char="•"/>
            </a:pPr>
            <a:r>
              <a:rPr lang="en-US" dirty="0"/>
              <a:t>Use a high-quality router suited for the size and complexity of your network.</a:t>
            </a:r>
          </a:p>
          <a:p>
            <a:endParaRPr lang="en-US" sz="3200" dirty="0"/>
          </a:p>
        </p:txBody>
      </p:sp>
      <p:sp>
        <p:nvSpPr>
          <p:cNvPr id="3" name="TextBox 2">
            <a:extLst>
              <a:ext uri="{FF2B5EF4-FFF2-40B4-BE49-F238E27FC236}">
                <a16:creationId xmlns:a16="http://schemas.microsoft.com/office/drawing/2014/main" id="{AE69B3B3-2D64-7074-8667-FC1987D0B970}"/>
              </a:ext>
            </a:extLst>
          </p:cNvPr>
          <p:cNvSpPr txBox="1"/>
          <p:nvPr/>
        </p:nvSpPr>
        <p:spPr>
          <a:xfrm>
            <a:off x="936171" y="3668486"/>
            <a:ext cx="9046029" cy="3046988"/>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rPr>
              <a:t>Security Issues</a:t>
            </a:r>
          </a:p>
          <a:p>
            <a:endParaRPr lang="en-US" sz="2400" b="1" dirty="0"/>
          </a:p>
          <a:p>
            <a:pPr>
              <a:buFont typeface="+mj-lt"/>
              <a:buAutoNum type="arabicPeriod"/>
            </a:pPr>
            <a:r>
              <a:rPr lang="en-US" b="1" dirty="0"/>
              <a:t>Unauthorized Access</a:t>
            </a:r>
            <a:endParaRPr lang="en-US" dirty="0"/>
          </a:p>
          <a:p>
            <a:pPr marL="742950" lvl="1" indent="-285750">
              <a:buFont typeface="+mj-lt"/>
              <a:buAutoNum type="arabicPeriod"/>
            </a:pPr>
            <a:r>
              <a:rPr lang="en-US" b="1" dirty="0"/>
              <a:t>Troubleshooting Steps</a:t>
            </a:r>
            <a:r>
              <a:rPr lang="en-US" dirty="0"/>
              <a:t>:</a:t>
            </a:r>
          </a:p>
          <a:p>
            <a:pPr marL="1143000" lvl="2" indent="-228600">
              <a:buFont typeface="+mj-lt"/>
              <a:buAutoNum type="arabicPeriod"/>
            </a:pPr>
            <a:r>
              <a:rPr lang="en-US" dirty="0"/>
              <a:t>Check connected devices via the router admin panel.</a:t>
            </a:r>
          </a:p>
          <a:p>
            <a:pPr marL="1143000" lvl="2" indent="-228600">
              <a:buFont typeface="+mj-lt"/>
              <a:buAutoNum type="arabicPeriod"/>
            </a:pPr>
            <a:r>
              <a:rPr lang="en-US" dirty="0"/>
              <a:t>Remove unknown devices and change Wi-Fi passwords.</a:t>
            </a:r>
          </a:p>
          <a:p>
            <a:pPr marL="742950" lvl="1" indent="-285750">
              <a:buFont typeface="+mj-lt"/>
              <a:buAutoNum type="arabicPeriod"/>
            </a:pPr>
            <a:r>
              <a:rPr lang="en-US" b="1" dirty="0"/>
              <a:t>Mitigation</a:t>
            </a:r>
            <a:r>
              <a:rPr lang="en-US" dirty="0"/>
              <a:t>:</a:t>
            </a:r>
          </a:p>
          <a:p>
            <a:pPr marL="1143000" lvl="2" indent="-228600">
              <a:buFont typeface="+mj-lt"/>
              <a:buAutoNum type="arabicPeriod"/>
            </a:pPr>
            <a:r>
              <a:rPr lang="en-US" dirty="0"/>
              <a:t>Use WPA3 encryption for Wi-Fi.</a:t>
            </a:r>
          </a:p>
          <a:p>
            <a:pPr marL="1143000" lvl="2" indent="-228600">
              <a:buFont typeface="+mj-lt"/>
              <a:buAutoNum type="arabicPeriod"/>
            </a:pPr>
            <a:r>
              <a:rPr lang="en-US" dirty="0"/>
              <a:t>Enable two-factor authentication (2FA) for router admin access.</a:t>
            </a:r>
          </a:p>
          <a:p>
            <a:endParaRPr lang="en-US" dirty="0"/>
          </a:p>
        </p:txBody>
      </p:sp>
    </p:spTree>
    <p:extLst>
      <p:ext uri="{BB962C8B-B14F-4D97-AF65-F5344CB8AC3E}">
        <p14:creationId xmlns:p14="http://schemas.microsoft.com/office/powerpoint/2010/main" val="19251019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7B5161-E9B8-4B81-AC78-FA564EE690ED}"/>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88E1BB5A-0A3B-8AEE-496C-C8E9E1CA4EC8}"/>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8AAAE0A-D952-9F1E-066F-3DE19A7A1254}"/>
              </a:ext>
            </a:extLst>
          </p:cNvPr>
          <p:cNvSpPr>
            <a:spLocks noGrp="1"/>
          </p:cNvSpPr>
          <p:nvPr>
            <p:ph type="sldNum" sz="quarter" idx="12"/>
          </p:nvPr>
        </p:nvSpPr>
        <p:spPr/>
        <p:txBody>
          <a:bodyPr/>
          <a:lstStyle/>
          <a:p>
            <a:fld id="{294A09A9-5501-47C1-A89A-A340965A2BE2}" type="slidenum">
              <a:rPr lang="en-US" smtClean="0"/>
              <a:pPr/>
              <a:t>37</a:t>
            </a:fld>
            <a:endParaRPr lang="en-US" dirty="0"/>
          </a:p>
        </p:txBody>
      </p:sp>
      <p:sp>
        <p:nvSpPr>
          <p:cNvPr id="5" name="TextBox 4">
            <a:extLst>
              <a:ext uri="{FF2B5EF4-FFF2-40B4-BE49-F238E27FC236}">
                <a16:creationId xmlns:a16="http://schemas.microsoft.com/office/drawing/2014/main" id="{8598D4A3-9628-FC7E-7627-E4B63142E101}"/>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ACC1AE49-3F16-952B-32AF-ECCF4BBDA82C}"/>
              </a:ext>
            </a:extLst>
          </p:cNvPr>
          <p:cNvSpPr txBox="1"/>
          <p:nvPr/>
        </p:nvSpPr>
        <p:spPr>
          <a:xfrm>
            <a:off x="655637" y="915064"/>
            <a:ext cx="10930526" cy="2739211"/>
          </a:xfrm>
          <a:prstGeom prst="rect">
            <a:avLst/>
          </a:prstGeom>
          <a:noFill/>
        </p:spPr>
        <p:txBody>
          <a:bodyPr wrap="square" rtlCol="0">
            <a:spAutoFit/>
          </a:bodyPr>
          <a:lstStyle/>
          <a:p>
            <a:endParaRPr lang="en-US" sz="3200" b="1" dirty="0"/>
          </a:p>
          <a:p>
            <a:r>
              <a:rPr lang="en-US" b="1" dirty="0"/>
              <a:t>D. Outdated Firmware</a:t>
            </a:r>
          </a:p>
          <a:p>
            <a:endParaRPr lang="en-US" dirty="0"/>
          </a:p>
          <a:p>
            <a:pPr>
              <a:buFont typeface="Arial" panose="020B0604020202020204" pitchFamily="34" charset="0"/>
              <a:buChar char="•"/>
            </a:pPr>
            <a:r>
              <a:rPr lang="en-US" b="1" dirty="0"/>
              <a:t>Troubleshooting Steps</a:t>
            </a:r>
            <a:r>
              <a:rPr lang="en-US" dirty="0"/>
              <a:t>:</a:t>
            </a:r>
          </a:p>
          <a:p>
            <a:pPr marL="742950" lvl="1" indent="-285750">
              <a:buFont typeface="Arial" panose="020B0604020202020204" pitchFamily="34" charset="0"/>
              <a:buChar char="•"/>
            </a:pPr>
            <a:r>
              <a:rPr lang="en-US" dirty="0"/>
              <a:t>Log in to the router's admin interface and check for updates.</a:t>
            </a:r>
          </a:p>
          <a:p>
            <a:pPr>
              <a:buFont typeface="Arial" panose="020B0604020202020204" pitchFamily="34" charset="0"/>
              <a:buChar char="•"/>
            </a:pPr>
            <a:r>
              <a:rPr lang="en-US" b="1" dirty="0"/>
              <a:t>Mitigation</a:t>
            </a:r>
            <a:r>
              <a:rPr lang="en-US" dirty="0"/>
              <a:t>:</a:t>
            </a:r>
          </a:p>
          <a:p>
            <a:pPr marL="742950" lvl="1" indent="-285750">
              <a:buFont typeface="Arial" panose="020B0604020202020204" pitchFamily="34" charset="0"/>
              <a:buChar char="•"/>
            </a:pPr>
            <a:r>
              <a:rPr lang="en-US" dirty="0"/>
              <a:t>Enable automatic updates where possible.</a:t>
            </a:r>
          </a:p>
          <a:p>
            <a:endParaRPr lang="en-US" sz="3200" dirty="0"/>
          </a:p>
        </p:txBody>
      </p:sp>
      <p:sp>
        <p:nvSpPr>
          <p:cNvPr id="3" name="TextBox 2">
            <a:extLst>
              <a:ext uri="{FF2B5EF4-FFF2-40B4-BE49-F238E27FC236}">
                <a16:creationId xmlns:a16="http://schemas.microsoft.com/office/drawing/2014/main" id="{CE898D8B-95B8-241B-F47C-27D1D1558FB2}"/>
              </a:ext>
            </a:extLst>
          </p:cNvPr>
          <p:cNvSpPr txBox="1"/>
          <p:nvPr/>
        </p:nvSpPr>
        <p:spPr>
          <a:xfrm>
            <a:off x="936171" y="3668486"/>
            <a:ext cx="9046029" cy="2308324"/>
          </a:xfrm>
          <a:prstGeom prst="rect">
            <a:avLst/>
          </a:prstGeom>
          <a:noFill/>
        </p:spPr>
        <p:txBody>
          <a:bodyPr wrap="square" rtlCol="0">
            <a:spAutoFit/>
          </a:bodyPr>
          <a:lstStyle/>
          <a:p>
            <a:r>
              <a:rPr lang="en-US" b="1" dirty="0"/>
              <a:t>Malware-Infected Devices</a:t>
            </a:r>
          </a:p>
          <a:p>
            <a:endParaRPr lang="en-US" dirty="0"/>
          </a:p>
          <a:p>
            <a:pPr>
              <a:buFont typeface="Arial" panose="020B0604020202020204" pitchFamily="34" charset="0"/>
              <a:buChar char="•"/>
            </a:pPr>
            <a:r>
              <a:rPr lang="en-US" b="1" dirty="0"/>
              <a:t>Troubleshooting Steps</a:t>
            </a:r>
            <a:r>
              <a:rPr lang="en-US" dirty="0"/>
              <a:t>:</a:t>
            </a:r>
          </a:p>
          <a:p>
            <a:pPr marL="742950" lvl="1" indent="-285750">
              <a:buFont typeface="Arial" panose="020B0604020202020204" pitchFamily="34" charset="0"/>
              <a:buChar char="•"/>
            </a:pPr>
            <a:r>
              <a:rPr lang="en-US" dirty="0"/>
              <a:t>Isolate the affected device(s) and run antivirus scans.</a:t>
            </a:r>
          </a:p>
          <a:p>
            <a:pPr>
              <a:buFont typeface="Arial" panose="020B0604020202020204" pitchFamily="34" charset="0"/>
              <a:buChar char="•"/>
            </a:pPr>
            <a:r>
              <a:rPr lang="en-US" b="1" dirty="0"/>
              <a:t>Mitigation</a:t>
            </a:r>
            <a:r>
              <a:rPr lang="en-US" dirty="0"/>
              <a:t>:</a:t>
            </a:r>
          </a:p>
          <a:p>
            <a:pPr marL="742950" lvl="1" indent="-285750">
              <a:buFont typeface="Arial" panose="020B0604020202020204" pitchFamily="34" charset="0"/>
              <a:buChar char="•"/>
            </a:pPr>
            <a:r>
              <a:rPr lang="en-US" dirty="0"/>
              <a:t>Deploy network-level malware detection solutions (e.g., intrusion detection systems).</a:t>
            </a:r>
          </a:p>
          <a:p>
            <a:endParaRPr lang="en-US" dirty="0"/>
          </a:p>
        </p:txBody>
      </p:sp>
    </p:spTree>
    <p:extLst>
      <p:ext uri="{BB962C8B-B14F-4D97-AF65-F5344CB8AC3E}">
        <p14:creationId xmlns:p14="http://schemas.microsoft.com/office/powerpoint/2010/main" val="16224844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5697B-1BEE-45E5-34EB-57E4F57B8883}"/>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27E34444-6B91-386C-1234-8BAE1EEEE8A5}"/>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08487006-8F52-C075-7C81-B4F91293193B}"/>
              </a:ext>
            </a:extLst>
          </p:cNvPr>
          <p:cNvSpPr>
            <a:spLocks noGrp="1"/>
          </p:cNvSpPr>
          <p:nvPr>
            <p:ph type="sldNum" sz="quarter" idx="12"/>
          </p:nvPr>
        </p:nvSpPr>
        <p:spPr/>
        <p:txBody>
          <a:bodyPr/>
          <a:lstStyle/>
          <a:p>
            <a:fld id="{294A09A9-5501-47C1-A89A-A340965A2BE2}" type="slidenum">
              <a:rPr lang="en-US" smtClean="0"/>
              <a:pPr/>
              <a:t>38</a:t>
            </a:fld>
            <a:endParaRPr lang="en-US" dirty="0"/>
          </a:p>
        </p:txBody>
      </p:sp>
      <p:sp>
        <p:nvSpPr>
          <p:cNvPr id="5" name="TextBox 4">
            <a:extLst>
              <a:ext uri="{FF2B5EF4-FFF2-40B4-BE49-F238E27FC236}">
                <a16:creationId xmlns:a16="http://schemas.microsoft.com/office/drawing/2014/main" id="{E86CEEFB-74D4-BE01-13D3-86453F8325FD}"/>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10" name="Rectangle 4">
            <a:extLst>
              <a:ext uri="{FF2B5EF4-FFF2-40B4-BE49-F238E27FC236}">
                <a16:creationId xmlns:a16="http://schemas.microsoft.com/office/drawing/2014/main" id="{D33DCAFB-BC20-CFE6-B63D-B8B62A4F9FFA}"/>
              </a:ext>
            </a:extLst>
          </p:cNvPr>
          <p:cNvSpPr>
            <a:spLocks noChangeArrowheads="1"/>
          </p:cNvSpPr>
          <p:nvPr/>
        </p:nvSpPr>
        <p:spPr bwMode="auto">
          <a:xfrm>
            <a:off x="1154711" y="1460012"/>
            <a:ext cx="8767144"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DDoS Attacks</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Mitigation Strategies</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Use routers with built-in DDoS protection features.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Configure firewalls to limit unusual traffic patterns.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Implement rate limiting and IP blocking.</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Man-in-the-Middle (MITM) Attacks</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Mitigation Strategies</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Use HTTPS and VPNs for secure communication.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Regularly change router admin passwords.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90861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E888E-B108-C822-8F48-20523AB63410}"/>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F2DEB202-82AF-0B7A-E39D-A869D47EBE75}"/>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8826C61-03E4-02D6-34C4-1FF4C2D3370E}"/>
              </a:ext>
            </a:extLst>
          </p:cNvPr>
          <p:cNvSpPr>
            <a:spLocks noGrp="1"/>
          </p:cNvSpPr>
          <p:nvPr>
            <p:ph type="sldNum" sz="quarter" idx="12"/>
          </p:nvPr>
        </p:nvSpPr>
        <p:spPr/>
        <p:txBody>
          <a:bodyPr/>
          <a:lstStyle/>
          <a:p>
            <a:fld id="{294A09A9-5501-47C1-A89A-A340965A2BE2}" type="slidenum">
              <a:rPr lang="en-US" smtClean="0"/>
              <a:pPr/>
              <a:t>39</a:t>
            </a:fld>
            <a:endParaRPr lang="en-US" dirty="0"/>
          </a:p>
        </p:txBody>
      </p:sp>
      <p:sp>
        <p:nvSpPr>
          <p:cNvPr id="5" name="TextBox 4">
            <a:extLst>
              <a:ext uri="{FF2B5EF4-FFF2-40B4-BE49-F238E27FC236}">
                <a16:creationId xmlns:a16="http://schemas.microsoft.com/office/drawing/2014/main" id="{2EF08D17-68F7-E249-E55B-9E1AEAB00845}"/>
              </a:ext>
            </a:extLst>
          </p:cNvPr>
          <p:cNvSpPr txBox="1">
            <a:spLocks noChangeAspect="1"/>
          </p:cNvSpPr>
          <p:nvPr/>
        </p:nvSpPr>
        <p:spPr>
          <a:xfrm>
            <a:off x="294721" y="296233"/>
            <a:ext cx="10487124" cy="2185214"/>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router problems, troubleshooting security issues, and preventing attacks through mitigation strategies.</a:t>
            </a:r>
            <a:endParaRPr lang="en-US" sz="2400" b="1" dirty="0"/>
          </a:p>
          <a:p>
            <a:pPr lvl="1"/>
            <a:endParaRPr lang="en-US" sz="3200" b="1" dirty="0"/>
          </a:p>
          <a:p>
            <a:pPr marL="742950" lvl="1" indent="-285750">
              <a:buFont typeface="Wingdings" panose="05000000000000000000" pitchFamily="2" charset="2"/>
              <a:buChar char="q"/>
            </a:pPr>
            <a:endParaRPr lang="en-US" sz="2400" b="1" dirty="0"/>
          </a:p>
          <a:p>
            <a:pPr marL="742950" lvl="1" indent="-285750">
              <a:buFont typeface="Arial" panose="020B0604020202020204" pitchFamily="34" charset="0"/>
              <a:buChar char="•"/>
            </a:pPr>
            <a:endParaRPr lang="en-US" sz="2400" b="1" dirty="0"/>
          </a:p>
        </p:txBody>
      </p:sp>
      <p:sp>
        <p:nvSpPr>
          <p:cNvPr id="2" name="Rectangle 1">
            <a:extLst>
              <a:ext uri="{FF2B5EF4-FFF2-40B4-BE49-F238E27FC236}">
                <a16:creationId xmlns:a16="http://schemas.microsoft.com/office/drawing/2014/main" id="{DDFD61A3-ECDB-07EF-2BC7-B3478D2A8DD7}"/>
              </a:ext>
            </a:extLst>
          </p:cNvPr>
          <p:cNvSpPr>
            <a:spLocks noChangeArrowheads="1"/>
          </p:cNvSpPr>
          <p:nvPr/>
        </p:nvSpPr>
        <p:spPr bwMode="auto">
          <a:xfrm>
            <a:off x="838200" y="1678146"/>
            <a:ext cx="9769021"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Phishing and Social Engineering</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Mitigation Strategies</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Educate users on recognizing suspicious emails or links.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Implement email filters and secure browsing practices.</a:t>
            </a:r>
          </a:p>
          <a:p>
            <a:pPr marL="457200" marR="0" lvl="1" indent="0" algn="l" defTabSz="914400" rtl="0" eaLnBrk="0" fontAlgn="base" latinLnBrk="0" hangingPunct="0">
              <a:lnSpc>
                <a:spcPct val="100000"/>
              </a:lnSpc>
              <a:spcBef>
                <a:spcPct val="0"/>
              </a:spcBef>
              <a:spcAft>
                <a:spcPct val="0"/>
              </a:spcAft>
              <a:buClrTx/>
              <a:buSzTx/>
              <a:buFontTx/>
              <a:buChar char="•"/>
              <a:tabLst/>
            </a:pPr>
            <a:endParaRPr lang="en-US" altLang="en-US" sz="2800" dirty="0">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Weak Default Configurations</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Mitigation Strategies</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Disable unnecessary services (e.g., WPS, UPnP).</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Regularly review and strengthen router settings.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65738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921DF51-B45F-48A6-BCB0-F9F3E2253CC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1B871D8-7F53-435E-8E05-EEF9FB71147C}"/>
              </a:ext>
            </a:extLst>
          </p:cNvPr>
          <p:cNvSpPr>
            <a:spLocks noGrp="1"/>
          </p:cNvSpPr>
          <p:nvPr>
            <p:ph type="sldNum" sz="quarter" idx="12"/>
          </p:nvPr>
        </p:nvSpPr>
        <p:spPr/>
        <p:txBody>
          <a:bodyPr/>
          <a:lstStyle/>
          <a:p>
            <a:fld id="{294A09A9-5501-47C1-A89A-A340965A2BE2}" type="slidenum">
              <a:rPr lang="en-US" smtClean="0"/>
              <a:pPr/>
              <a:t>4</a:t>
            </a:fld>
            <a:endParaRPr lang="en-US" dirty="0"/>
          </a:p>
        </p:txBody>
      </p:sp>
      <p:sp>
        <p:nvSpPr>
          <p:cNvPr id="2" name="TextBox 1"/>
          <p:cNvSpPr txBox="1"/>
          <p:nvPr/>
        </p:nvSpPr>
        <p:spPr>
          <a:xfrm>
            <a:off x="1021404" y="515566"/>
            <a:ext cx="8083685" cy="1384995"/>
          </a:xfrm>
          <a:prstGeom prst="rect">
            <a:avLst/>
          </a:prstGeom>
          <a:noFill/>
        </p:spPr>
        <p:txBody>
          <a:bodyPr wrap="square" rtlCol="0">
            <a:spAutoFit/>
          </a:bodyPr>
          <a:lstStyle/>
          <a:p>
            <a:r>
              <a:rPr lang="en-US" sz="2800" dirty="0"/>
              <a:t>IP Address</a:t>
            </a:r>
          </a:p>
          <a:p>
            <a:endParaRPr lang="en-US" sz="2800" dirty="0"/>
          </a:p>
          <a:p>
            <a:endParaRPr lang="en-IN" sz="2800" dirty="0"/>
          </a:p>
        </p:txBody>
      </p:sp>
      <p:graphicFrame>
        <p:nvGraphicFramePr>
          <p:cNvPr id="3" name="Table 2"/>
          <p:cNvGraphicFramePr>
            <a:graphicFrameLocks noGrp="1"/>
          </p:cNvGraphicFramePr>
          <p:nvPr>
            <p:extLst>
              <p:ext uri="{D42A27DB-BD31-4B8C-83A1-F6EECF244321}">
                <p14:modId xmlns:p14="http://schemas.microsoft.com/office/powerpoint/2010/main" val="2156313822"/>
              </p:ext>
            </p:extLst>
          </p:nvPr>
        </p:nvGraphicFramePr>
        <p:xfrm>
          <a:off x="1332920" y="1525117"/>
          <a:ext cx="8585294" cy="4318466"/>
        </p:xfrm>
        <a:graphic>
          <a:graphicData uri="http://schemas.openxmlformats.org/drawingml/2006/table">
            <a:tbl>
              <a:tblPr firstRow="1" bandRow="1">
                <a:tableStyleId>{5C22544A-7EE6-4342-B048-85BDC9FD1C3A}</a:tableStyleId>
              </a:tblPr>
              <a:tblGrid>
                <a:gridCol w="854215">
                  <a:extLst>
                    <a:ext uri="{9D8B030D-6E8A-4147-A177-3AD203B41FA5}">
                      <a16:colId xmlns:a16="http://schemas.microsoft.com/office/drawing/2014/main" val="20000"/>
                    </a:ext>
                  </a:extLst>
                </a:gridCol>
                <a:gridCol w="497699">
                  <a:extLst>
                    <a:ext uri="{9D8B030D-6E8A-4147-A177-3AD203B41FA5}">
                      <a16:colId xmlns:a16="http://schemas.microsoft.com/office/drawing/2014/main" val="20001"/>
                    </a:ext>
                  </a:extLst>
                </a:gridCol>
                <a:gridCol w="356516">
                  <a:extLst>
                    <a:ext uri="{9D8B030D-6E8A-4147-A177-3AD203B41FA5}">
                      <a16:colId xmlns:a16="http://schemas.microsoft.com/office/drawing/2014/main" val="20002"/>
                    </a:ext>
                  </a:extLst>
                </a:gridCol>
                <a:gridCol w="480063">
                  <a:extLst>
                    <a:ext uri="{9D8B030D-6E8A-4147-A177-3AD203B41FA5}">
                      <a16:colId xmlns:a16="http://schemas.microsoft.com/office/drawing/2014/main" val="20003"/>
                    </a:ext>
                  </a:extLst>
                </a:gridCol>
                <a:gridCol w="374152">
                  <a:extLst>
                    <a:ext uri="{9D8B030D-6E8A-4147-A177-3AD203B41FA5}">
                      <a16:colId xmlns:a16="http://schemas.microsoft.com/office/drawing/2014/main" val="20004"/>
                    </a:ext>
                  </a:extLst>
                </a:gridCol>
                <a:gridCol w="549975">
                  <a:extLst>
                    <a:ext uri="{9D8B030D-6E8A-4147-A177-3AD203B41FA5}">
                      <a16:colId xmlns:a16="http://schemas.microsoft.com/office/drawing/2014/main" val="20005"/>
                    </a:ext>
                  </a:extLst>
                </a:gridCol>
                <a:gridCol w="304240">
                  <a:extLst>
                    <a:ext uri="{9D8B030D-6E8A-4147-A177-3AD203B41FA5}">
                      <a16:colId xmlns:a16="http://schemas.microsoft.com/office/drawing/2014/main" val="20006"/>
                    </a:ext>
                  </a:extLst>
                </a:gridCol>
                <a:gridCol w="2289046">
                  <a:extLst>
                    <a:ext uri="{9D8B030D-6E8A-4147-A177-3AD203B41FA5}">
                      <a16:colId xmlns:a16="http://schemas.microsoft.com/office/drawing/2014/main" val="20007"/>
                    </a:ext>
                  </a:extLst>
                </a:gridCol>
                <a:gridCol w="2879388">
                  <a:extLst>
                    <a:ext uri="{9D8B030D-6E8A-4147-A177-3AD203B41FA5}">
                      <a16:colId xmlns:a16="http://schemas.microsoft.com/office/drawing/2014/main" val="20008"/>
                    </a:ext>
                  </a:extLst>
                </a:gridCol>
              </a:tblGrid>
              <a:tr h="247948">
                <a:tc>
                  <a:txBody>
                    <a:bodyPr/>
                    <a:lstStyle/>
                    <a:p>
                      <a:r>
                        <a:rPr lang="en-US" dirty="0"/>
                        <a:t>192</a:t>
                      </a:r>
                      <a:endParaRPr lang="en-IN" dirty="0"/>
                    </a:p>
                  </a:txBody>
                  <a:tcPr/>
                </a:tc>
                <a:tc gridSpan="2">
                  <a:txBody>
                    <a:bodyPr/>
                    <a:lstStyle/>
                    <a:p>
                      <a:r>
                        <a:rPr lang="en-US" dirty="0"/>
                        <a:t>168</a:t>
                      </a:r>
                      <a:endParaRPr lang="en-IN" dirty="0"/>
                    </a:p>
                  </a:txBody>
                  <a:tcPr/>
                </a:tc>
                <a:tc hMerge="1">
                  <a:txBody>
                    <a:bodyPr/>
                    <a:lstStyle/>
                    <a:p>
                      <a:endParaRPr lang="en-IN"/>
                    </a:p>
                  </a:txBody>
                  <a:tcPr/>
                </a:tc>
                <a:tc gridSpan="2">
                  <a:txBody>
                    <a:bodyPr/>
                    <a:lstStyle/>
                    <a:p>
                      <a:r>
                        <a:rPr lang="en-US" dirty="0"/>
                        <a:t>100</a:t>
                      </a:r>
                      <a:endParaRPr lang="en-IN" dirty="0"/>
                    </a:p>
                  </a:txBody>
                  <a:tcPr/>
                </a:tc>
                <a:tc hMerge="1">
                  <a:txBody>
                    <a:bodyPr/>
                    <a:lstStyle/>
                    <a:p>
                      <a:endParaRPr lang="en-IN"/>
                    </a:p>
                  </a:txBody>
                  <a:tcPr/>
                </a:tc>
                <a:tc gridSpan="2">
                  <a:txBody>
                    <a:bodyPr/>
                    <a:lstStyle/>
                    <a:p>
                      <a:r>
                        <a:rPr lang="en-US" dirty="0"/>
                        <a:t>225</a:t>
                      </a:r>
                      <a:endParaRPr lang="en-IN" dirty="0"/>
                    </a:p>
                  </a:txBody>
                  <a:tcPr/>
                </a:tc>
                <a:tc hMerge="1">
                  <a:txBody>
                    <a:bodyPr/>
                    <a:lstStyle/>
                    <a:p>
                      <a:endParaRPr lang="en-IN"/>
                    </a:p>
                  </a:txBody>
                  <a:tcPr/>
                </a:tc>
                <a:tc>
                  <a:txBody>
                    <a:bodyPr/>
                    <a:lstStyle/>
                    <a:p>
                      <a:endParaRPr lang="en-IN" dirty="0"/>
                    </a:p>
                  </a:txBody>
                  <a:tcPr/>
                </a:tc>
                <a:tc rowSpan="6">
                  <a:txBody>
                    <a:bodyPr/>
                    <a:lstStyle/>
                    <a:p>
                      <a:r>
                        <a:rPr lang="en-US" dirty="0"/>
                        <a:t>Note:</a:t>
                      </a:r>
                    </a:p>
                    <a:p>
                      <a:endParaRPr lang="en-US" dirty="0"/>
                    </a:p>
                    <a:p>
                      <a:r>
                        <a:rPr lang="en-US" dirty="0"/>
                        <a:t>IP</a:t>
                      </a:r>
                      <a:r>
                        <a:rPr lang="en-US" baseline="0" dirty="0"/>
                        <a:t> address and default gateway are should be same Network.</a:t>
                      </a:r>
                    </a:p>
                    <a:p>
                      <a:endParaRPr lang="en-US" baseline="0" dirty="0"/>
                    </a:p>
                    <a:p>
                      <a:r>
                        <a:rPr lang="en-US" baseline="0" dirty="0">
                          <a:solidFill>
                            <a:schemeClr val="tx1"/>
                          </a:solidFill>
                        </a:rPr>
                        <a:t>e.g., 192.168.100.225</a:t>
                      </a:r>
                    </a:p>
                    <a:p>
                      <a:r>
                        <a:rPr lang="en-US" baseline="0" dirty="0">
                          <a:solidFill>
                            <a:schemeClr val="tx1"/>
                          </a:solidFill>
                        </a:rPr>
                        <a:t>192.168.101.225 </a:t>
                      </a:r>
                    </a:p>
                    <a:p>
                      <a:r>
                        <a:rPr lang="en-US" baseline="0" dirty="0">
                          <a:solidFill>
                            <a:schemeClr val="tx1"/>
                          </a:solidFill>
                        </a:rPr>
                        <a:t>(if it is changed the network or subnet not valid)</a:t>
                      </a:r>
                      <a:endParaRPr lang="en-IN" dirty="0">
                        <a:solidFill>
                          <a:schemeClr val="tx1"/>
                        </a:solidFill>
                      </a:endParaRPr>
                    </a:p>
                    <a:p>
                      <a:endParaRPr lang="en-IN" dirty="0"/>
                    </a:p>
                  </a:txBody>
                  <a:tcPr/>
                </a:tc>
                <a:extLst>
                  <a:ext uri="{0D108BD9-81ED-4DB2-BD59-A6C34878D82A}">
                    <a16:rowId xmlns:a16="http://schemas.microsoft.com/office/drawing/2014/main" val="10000"/>
                  </a:ext>
                </a:extLst>
              </a:tr>
              <a:tr h="247948">
                <a:tc>
                  <a:txBody>
                    <a:bodyPr/>
                    <a:lstStyle/>
                    <a:p>
                      <a:r>
                        <a:rPr lang="en-US" dirty="0"/>
                        <a:t>8</a:t>
                      </a:r>
                      <a:r>
                        <a:rPr lang="en-US" baseline="0" dirty="0"/>
                        <a:t> bit</a:t>
                      </a:r>
                      <a:endParaRPr lang="en-IN" dirty="0"/>
                    </a:p>
                  </a:txBody>
                  <a:tcPr/>
                </a:tc>
                <a:tc gridSpan="2">
                  <a:txBody>
                    <a:bodyPr/>
                    <a:lstStyle/>
                    <a:p>
                      <a:r>
                        <a:rPr lang="en-US" dirty="0"/>
                        <a:t>8 bit</a:t>
                      </a:r>
                      <a:endParaRPr lang="en-IN" dirty="0"/>
                    </a:p>
                  </a:txBody>
                  <a:tcPr/>
                </a:tc>
                <a:tc hMerge="1">
                  <a:txBody>
                    <a:bodyPr/>
                    <a:lstStyle/>
                    <a:p>
                      <a:endParaRPr lang="en-IN"/>
                    </a:p>
                  </a:txBody>
                  <a:tcPr/>
                </a:tc>
                <a:tc gridSpan="2">
                  <a:txBody>
                    <a:bodyPr/>
                    <a:lstStyle/>
                    <a:p>
                      <a:r>
                        <a:rPr lang="en-US" dirty="0"/>
                        <a:t>8 bit</a:t>
                      </a:r>
                      <a:endParaRPr lang="en-IN" dirty="0"/>
                    </a:p>
                  </a:txBody>
                  <a:tcPr/>
                </a:tc>
                <a:tc hMerge="1">
                  <a:txBody>
                    <a:bodyPr/>
                    <a:lstStyle/>
                    <a:p>
                      <a:endParaRPr lang="en-IN"/>
                    </a:p>
                  </a:txBody>
                  <a:tcPr/>
                </a:tc>
                <a:tc gridSpan="2">
                  <a:txBody>
                    <a:bodyPr/>
                    <a:lstStyle/>
                    <a:p>
                      <a:r>
                        <a:rPr lang="en-US" dirty="0"/>
                        <a:t>8 bit</a:t>
                      </a:r>
                      <a:endParaRPr lang="en-IN" dirty="0"/>
                    </a:p>
                  </a:txBody>
                  <a:tcPr/>
                </a:tc>
                <a:tc hMerge="1">
                  <a:txBody>
                    <a:bodyPr/>
                    <a:lstStyle/>
                    <a:p>
                      <a:endParaRPr lang="en-IN"/>
                    </a:p>
                  </a:txBody>
                  <a:tcPr/>
                </a:tc>
                <a:tc>
                  <a:txBody>
                    <a:bodyPr/>
                    <a:lstStyle/>
                    <a:p>
                      <a:r>
                        <a:rPr lang="en-US" dirty="0"/>
                        <a:t>32 Bit</a:t>
                      </a:r>
                      <a:endParaRPr lang="en-IN" dirty="0"/>
                    </a:p>
                  </a:txBody>
                  <a:tcPr/>
                </a:tc>
                <a:tc vMerge="1">
                  <a:txBody>
                    <a:bodyPr/>
                    <a:lstStyle/>
                    <a:p>
                      <a:endParaRPr lang="en-IN" dirty="0"/>
                    </a:p>
                  </a:txBody>
                  <a:tcPr/>
                </a:tc>
                <a:extLst>
                  <a:ext uri="{0D108BD9-81ED-4DB2-BD59-A6C34878D82A}">
                    <a16:rowId xmlns:a16="http://schemas.microsoft.com/office/drawing/2014/main" val="10001"/>
                  </a:ext>
                </a:extLst>
              </a:tr>
              <a:tr h="247948">
                <a:tc>
                  <a:txBody>
                    <a:bodyPr/>
                    <a:lstStyle/>
                    <a:p>
                      <a:r>
                        <a:rPr lang="en-US" dirty="0"/>
                        <a:t>255</a:t>
                      </a:r>
                      <a:endParaRPr lang="en-IN" dirty="0"/>
                    </a:p>
                  </a:txBody>
                  <a:tcPr/>
                </a:tc>
                <a:tc gridSpan="2">
                  <a:txBody>
                    <a:bodyPr/>
                    <a:lstStyle/>
                    <a:p>
                      <a:r>
                        <a:rPr lang="en-US" dirty="0"/>
                        <a:t>255</a:t>
                      </a:r>
                      <a:endParaRPr lang="en-IN" dirty="0"/>
                    </a:p>
                  </a:txBody>
                  <a:tcPr/>
                </a:tc>
                <a:tc hMerge="1">
                  <a:txBody>
                    <a:bodyPr/>
                    <a:lstStyle/>
                    <a:p>
                      <a:endParaRPr lang="en-IN"/>
                    </a:p>
                  </a:txBody>
                  <a:tcPr/>
                </a:tc>
                <a:tc gridSpan="2">
                  <a:txBody>
                    <a:bodyPr/>
                    <a:lstStyle/>
                    <a:p>
                      <a:r>
                        <a:rPr lang="en-US" dirty="0"/>
                        <a:t>255</a:t>
                      </a:r>
                      <a:endParaRPr lang="en-IN" dirty="0"/>
                    </a:p>
                  </a:txBody>
                  <a:tcPr/>
                </a:tc>
                <a:tc hMerge="1">
                  <a:txBody>
                    <a:bodyPr/>
                    <a:lstStyle/>
                    <a:p>
                      <a:endParaRPr lang="en-IN"/>
                    </a:p>
                  </a:txBody>
                  <a:tcPr/>
                </a:tc>
                <a:tc gridSpan="2">
                  <a:txBody>
                    <a:bodyPr/>
                    <a:lstStyle/>
                    <a:p>
                      <a:r>
                        <a:rPr lang="en-US" dirty="0"/>
                        <a:t>0</a:t>
                      </a:r>
                      <a:endParaRPr lang="en-IN" dirty="0"/>
                    </a:p>
                  </a:txBody>
                  <a:tcPr/>
                </a:tc>
                <a:tc hMerge="1">
                  <a:txBody>
                    <a:bodyPr/>
                    <a:lstStyle/>
                    <a:p>
                      <a:endParaRPr lang="en-IN"/>
                    </a:p>
                  </a:txBody>
                  <a:tcPr/>
                </a:tc>
                <a:tc>
                  <a:txBody>
                    <a:bodyPr/>
                    <a:lstStyle/>
                    <a:p>
                      <a:r>
                        <a:rPr lang="en-US" dirty="0"/>
                        <a:t>Subnet</a:t>
                      </a:r>
                      <a:r>
                        <a:rPr lang="en-US" baseline="0" dirty="0"/>
                        <a:t> mask</a:t>
                      </a:r>
                      <a:endParaRPr lang="en-IN" dirty="0"/>
                    </a:p>
                  </a:txBody>
                  <a:tcPr/>
                </a:tc>
                <a:tc vMerge="1">
                  <a:txBody>
                    <a:bodyPr/>
                    <a:lstStyle/>
                    <a:p>
                      <a:endParaRPr lang="en-IN" dirty="0"/>
                    </a:p>
                  </a:txBody>
                  <a:tcPr/>
                </a:tc>
                <a:extLst>
                  <a:ext uri="{0D108BD9-81ED-4DB2-BD59-A6C34878D82A}">
                    <a16:rowId xmlns:a16="http://schemas.microsoft.com/office/drawing/2014/main" val="10002"/>
                  </a:ext>
                </a:extLst>
              </a:tr>
              <a:tr h="247948">
                <a:tc>
                  <a:txBody>
                    <a:bodyPr/>
                    <a:lstStyle/>
                    <a:p>
                      <a:r>
                        <a:rPr lang="en-US" dirty="0"/>
                        <a:t>192</a:t>
                      </a:r>
                      <a:endParaRPr lang="en-IN" dirty="0"/>
                    </a:p>
                  </a:txBody>
                  <a:tcPr/>
                </a:tc>
                <a:tc gridSpan="2">
                  <a:txBody>
                    <a:bodyPr/>
                    <a:lstStyle/>
                    <a:p>
                      <a:r>
                        <a:rPr lang="en-US" dirty="0"/>
                        <a:t>168</a:t>
                      </a:r>
                      <a:endParaRPr lang="en-IN" dirty="0"/>
                    </a:p>
                  </a:txBody>
                  <a:tcPr/>
                </a:tc>
                <a:tc hMerge="1">
                  <a:txBody>
                    <a:bodyPr/>
                    <a:lstStyle/>
                    <a:p>
                      <a:endParaRPr lang="en-IN"/>
                    </a:p>
                  </a:txBody>
                  <a:tcPr/>
                </a:tc>
                <a:tc gridSpan="2">
                  <a:txBody>
                    <a:bodyPr/>
                    <a:lstStyle/>
                    <a:p>
                      <a:r>
                        <a:rPr lang="en-US" dirty="0"/>
                        <a:t>100</a:t>
                      </a:r>
                      <a:endParaRPr lang="en-IN" dirty="0"/>
                    </a:p>
                  </a:txBody>
                  <a:tcPr/>
                </a:tc>
                <a:tc hMerge="1">
                  <a:txBody>
                    <a:bodyPr/>
                    <a:lstStyle/>
                    <a:p>
                      <a:endParaRPr lang="en-IN"/>
                    </a:p>
                  </a:txBody>
                  <a:tcPr/>
                </a:tc>
                <a:tc gridSpan="2">
                  <a:txBody>
                    <a:bodyPr/>
                    <a:lstStyle/>
                    <a:p>
                      <a:r>
                        <a:rPr lang="en-US" dirty="0"/>
                        <a:t>1</a:t>
                      </a:r>
                      <a:endParaRPr lang="en-IN" dirty="0"/>
                    </a:p>
                  </a:txBody>
                  <a:tcPr/>
                </a:tc>
                <a:tc hMerge="1">
                  <a:txBody>
                    <a:bodyPr/>
                    <a:lstStyle/>
                    <a:p>
                      <a:endParaRPr lang="en-IN"/>
                    </a:p>
                  </a:txBody>
                  <a:tcPr/>
                </a:tc>
                <a:tc>
                  <a:txBody>
                    <a:bodyPr/>
                    <a:lstStyle/>
                    <a:p>
                      <a:r>
                        <a:rPr lang="en-US" dirty="0"/>
                        <a:t>Default Gateway</a:t>
                      </a:r>
                      <a:endParaRPr lang="en-IN" dirty="0"/>
                    </a:p>
                  </a:txBody>
                  <a:tcPr/>
                </a:tc>
                <a:tc vMerge="1">
                  <a:txBody>
                    <a:bodyPr/>
                    <a:lstStyle/>
                    <a:p>
                      <a:endParaRPr lang="en-IN" dirty="0"/>
                    </a:p>
                  </a:txBody>
                  <a:tcPr/>
                </a:tc>
                <a:extLst>
                  <a:ext uri="{0D108BD9-81ED-4DB2-BD59-A6C34878D82A}">
                    <a16:rowId xmlns:a16="http://schemas.microsoft.com/office/drawing/2014/main" val="10003"/>
                  </a:ext>
                </a:extLst>
              </a:tr>
              <a:tr h="247948">
                <a:tc gridSpan="8">
                  <a:txBody>
                    <a:bodyPr/>
                    <a:lstStyle/>
                    <a:p>
                      <a:r>
                        <a:rPr lang="en-US" dirty="0"/>
                        <a:t>Group of</a:t>
                      </a:r>
                      <a:r>
                        <a:rPr lang="en-US" baseline="0" dirty="0"/>
                        <a:t> 8 = 4 octet 192.168.100.225</a:t>
                      </a:r>
                      <a:endParaRPr lang="en-IN" dirty="0"/>
                    </a:p>
                  </a:txBody>
                  <a:tcPr/>
                </a:tc>
                <a:tc hMerge="1">
                  <a:txBody>
                    <a:bodyPr/>
                    <a:lstStyle/>
                    <a:p>
                      <a:endParaRPr lang="en-IN" dirty="0"/>
                    </a:p>
                  </a:txBody>
                  <a:tcPr/>
                </a:tc>
                <a:tc hMerge="1">
                  <a:txBody>
                    <a:bodyPr/>
                    <a:lstStyle/>
                    <a:p>
                      <a:endParaRPr lang="en-IN"/>
                    </a:p>
                  </a:txBody>
                  <a:tcPr/>
                </a:tc>
                <a:tc hMerge="1">
                  <a:txBody>
                    <a:bodyPr/>
                    <a:lstStyle/>
                    <a:p>
                      <a:endParaRPr lang="en-IN" dirty="0"/>
                    </a:p>
                  </a:txBody>
                  <a:tcPr/>
                </a:tc>
                <a:tc hMerge="1">
                  <a:txBody>
                    <a:bodyPr/>
                    <a:lstStyle/>
                    <a:p>
                      <a:endParaRPr lang="en-IN"/>
                    </a:p>
                  </a:txBody>
                  <a:tcPr/>
                </a:tc>
                <a:tc hMerge="1">
                  <a:txBody>
                    <a:bodyPr/>
                    <a:lstStyle/>
                    <a:p>
                      <a:endParaRPr lang="en-IN" dirty="0"/>
                    </a:p>
                  </a:txBody>
                  <a:tcPr/>
                </a:tc>
                <a:tc hMerge="1">
                  <a:txBody>
                    <a:bodyPr/>
                    <a:lstStyle/>
                    <a:p>
                      <a:endParaRPr lang="en-IN"/>
                    </a:p>
                  </a:txBody>
                  <a:tcPr/>
                </a:tc>
                <a:tc hMerge="1">
                  <a:txBody>
                    <a:bodyPr/>
                    <a:lstStyle/>
                    <a:p>
                      <a:endParaRPr lang="en-IN" dirty="0"/>
                    </a:p>
                  </a:txBody>
                  <a:tcPr/>
                </a:tc>
                <a:tc vMerge="1">
                  <a:txBody>
                    <a:bodyPr/>
                    <a:lstStyle/>
                    <a:p>
                      <a:endParaRPr lang="en-IN" dirty="0"/>
                    </a:p>
                  </a:txBody>
                  <a:tcPr/>
                </a:tc>
                <a:extLst>
                  <a:ext uri="{0D108BD9-81ED-4DB2-BD59-A6C34878D82A}">
                    <a16:rowId xmlns:a16="http://schemas.microsoft.com/office/drawing/2014/main" val="10004"/>
                  </a:ext>
                </a:extLst>
              </a:tr>
              <a:tr h="2489666">
                <a:tc gridSpan="2">
                  <a:txBody>
                    <a:bodyPr/>
                    <a:lstStyle/>
                    <a:p>
                      <a:r>
                        <a:rPr lang="en-US" dirty="0"/>
                        <a:t>5 Classes</a:t>
                      </a:r>
                      <a:endParaRPr lang="en-IN" dirty="0"/>
                    </a:p>
                  </a:txBody>
                  <a:tcPr anchor="ctr"/>
                </a:tc>
                <a:tc hMerge="1">
                  <a:txBody>
                    <a:bodyPr/>
                    <a:lstStyle/>
                    <a:p>
                      <a:endParaRPr lang="en-IN" dirty="0"/>
                    </a:p>
                  </a:txBody>
                  <a:tcPr anchor="ctr"/>
                </a:tc>
                <a:tc gridSpan="2">
                  <a:txBody>
                    <a:bodyPr/>
                    <a:lstStyle/>
                    <a:p>
                      <a:r>
                        <a:rPr lang="en-US" dirty="0"/>
                        <a:t>0-255</a:t>
                      </a:r>
                      <a:endParaRPr lang="en-IN" dirty="0"/>
                    </a:p>
                  </a:txBody>
                  <a:tcPr anchor="ctr"/>
                </a:tc>
                <a:tc hMerge="1">
                  <a:txBody>
                    <a:bodyPr/>
                    <a:lstStyle/>
                    <a:p>
                      <a:endParaRPr lang="en-IN" dirty="0"/>
                    </a:p>
                  </a:txBody>
                  <a:tcPr anchor="ctr"/>
                </a:tc>
                <a:tc gridSpan="2">
                  <a:txBody>
                    <a:bodyPr/>
                    <a:lstStyle/>
                    <a:p>
                      <a:r>
                        <a:rPr lang="en-US" dirty="0"/>
                        <a:t>32bit</a:t>
                      </a:r>
                      <a:endParaRPr lang="en-IN" dirty="0"/>
                    </a:p>
                  </a:txBody>
                  <a:tcPr anchor="ctr"/>
                </a:tc>
                <a:tc hMerge="1">
                  <a:txBody>
                    <a:bodyPr/>
                    <a:lstStyle/>
                    <a:p>
                      <a:endParaRPr lang="en-IN" dirty="0"/>
                    </a:p>
                  </a:txBody>
                  <a:tcPr anchor="ctr"/>
                </a:tc>
                <a:tc gridSpan="2">
                  <a:txBody>
                    <a:bodyPr/>
                    <a:lstStyle/>
                    <a:p>
                      <a:r>
                        <a:rPr lang="en-US" dirty="0"/>
                        <a:t>Network</a:t>
                      </a:r>
                      <a:r>
                        <a:rPr lang="en-US" baseline="0" dirty="0"/>
                        <a:t> and Host IP</a:t>
                      </a:r>
                      <a:endParaRPr lang="en-IN" dirty="0"/>
                    </a:p>
                  </a:txBody>
                  <a:tcPr anchor="ctr"/>
                </a:tc>
                <a:tc hMerge="1">
                  <a:txBody>
                    <a:bodyPr/>
                    <a:lstStyle/>
                    <a:p>
                      <a:endParaRPr lang="en-IN" dirty="0"/>
                    </a:p>
                  </a:txBody>
                  <a:tcPr/>
                </a:tc>
                <a:tc vMerge="1">
                  <a:txBody>
                    <a:bodyPr/>
                    <a:lstStyle/>
                    <a:p>
                      <a:endParaRPr lang="en-IN"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393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1734D2-D1C3-ED14-FF38-17A7DD4D9A67}"/>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D24F44F9-AF27-4F0C-E029-A4CC38AFBB93}"/>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C7F240F-B604-A9A3-331C-5D43B985CF32}"/>
              </a:ext>
            </a:extLst>
          </p:cNvPr>
          <p:cNvSpPr>
            <a:spLocks noGrp="1"/>
          </p:cNvSpPr>
          <p:nvPr>
            <p:ph type="sldNum" sz="quarter" idx="12"/>
          </p:nvPr>
        </p:nvSpPr>
        <p:spPr/>
        <p:txBody>
          <a:bodyPr/>
          <a:lstStyle/>
          <a:p>
            <a:fld id="{294A09A9-5501-47C1-A89A-A340965A2BE2}" type="slidenum">
              <a:rPr lang="en-US" smtClean="0"/>
              <a:pPr/>
              <a:t>40</a:t>
            </a:fld>
            <a:endParaRPr lang="en-US" dirty="0"/>
          </a:p>
        </p:txBody>
      </p:sp>
      <p:sp>
        <p:nvSpPr>
          <p:cNvPr id="5" name="TextBox 4">
            <a:extLst>
              <a:ext uri="{FF2B5EF4-FFF2-40B4-BE49-F238E27FC236}">
                <a16:creationId xmlns:a16="http://schemas.microsoft.com/office/drawing/2014/main" id="{60A3172E-2F09-0D5F-CA18-0CF83AB270D4}"/>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3" name="Rectangle 1">
            <a:extLst>
              <a:ext uri="{FF2B5EF4-FFF2-40B4-BE49-F238E27FC236}">
                <a16:creationId xmlns:a16="http://schemas.microsoft.com/office/drawing/2014/main" id="{CD611EE0-9353-F7A8-EE14-B8B4D6D37A0A}"/>
              </a:ext>
            </a:extLst>
          </p:cNvPr>
          <p:cNvSpPr>
            <a:spLocks noChangeArrowheads="1"/>
          </p:cNvSpPr>
          <p:nvPr/>
        </p:nvSpPr>
        <p:spPr bwMode="auto">
          <a:xfrm>
            <a:off x="423274" y="1484235"/>
            <a:ext cx="10766089" cy="477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FFFF00"/>
                </a:solidFill>
                <a:effectLst/>
                <a:latin typeface="Arial" panose="020B0604020202020204" pitchFamily="34" charset="0"/>
              </a:rPr>
              <a:t>Switch Problems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1. Connectivity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Troubleshooting Steps</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Check for faulty cables or loose connections.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Verify that the port status LEDs are active (indicating a good connection).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Test with different ports or cables to rule out hardware issues.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Use commands like </a:t>
            </a:r>
            <a:r>
              <a:rPr lang="en-US" altLang="en-US" sz="2400" dirty="0">
                <a:latin typeface="Arial" panose="020B0604020202020204" pitchFamily="34" charset="0"/>
              </a:rPr>
              <a:t>ping or traceroute to test connectivity</a:t>
            </a:r>
            <a:r>
              <a:rPr kumimoji="0" lang="en-US" altLang="en-US" sz="1000"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Mitigation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Perform regular physical inspections of cables and ports.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Maintain a spare stock of cables and transceivers for quick replacements.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866247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3EBF03-5D7C-B2CE-35CF-2B2B7928DCEE}"/>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66ACEF25-F62A-51CD-0208-C3D20F62986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C9EBAB3D-ECB3-3369-DF10-E363243FEFE1}"/>
              </a:ext>
            </a:extLst>
          </p:cNvPr>
          <p:cNvSpPr>
            <a:spLocks noGrp="1"/>
          </p:cNvSpPr>
          <p:nvPr>
            <p:ph type="sldNum" sz="quarter" idx="12"/>
          </p:nvPr>
        </p:nvSpPr>
        <p:spPr/>
        <p:txBody>
          <a:bodyPr/>
          <a:lstStyle/>
          <a:p>
            <a:fld id="{294A09A9-5501-47C1-A89A-A340965A2BE2}" type="slidenum">
              <a:rPr lang="en-US" smtClean="0"/>
              <a:pPr/>
              <a:t>41</a:t>
            </a:fld>
            <a:endParaRPr lang="en-US" dirty="0"/>
          </a:p>
        </p:txBody>
      </p:sp>
      <p:sp>
        <p:nvSpPr>
          <p:cNvPr id="5" name="TextBox 4">
            <a:extLst>
              <a:ext uri="{FF2B5EF4-FFF2-40B4-BE49-F238E27FC236}">
                <a16:creationId xmlns:a16="http://schemas.microsoft.com/office/drawing/2014/main" id="{40F20EB4-0379-9236-412F-46A6CEA2EDE2}"/>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9" name="Rectangle 3">
            <a:extLst>
              <a:ext uri="{FF2B5EF4-FFF2-40B4-BE49-F238E27FC236}">
                <a16:creationId xmlns:a16="http://schemas.microsoft.com/office/drawing/2014/main" id="{F1E976A5-E725-6601-0F63-27CB00F41FB8}"/>
              </a:ext>
            </a:extLst>
          </p:cNvPr>
          <p:cNvSpPr>
            <a:spLocks noChangeArrowheads="1"/>
          </p:cNvSpPr>
          <p:nvPr/>
        </p:nvSpPr>
        <p:spPr bwMode="auto">
          <a:xfrm>
            <a:off x="294721" y="1464245"/>
            <a:ext cx="12062341" cy="46782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Configuration Errors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Troubleshooting Steps</a:t>
            </a:r>
            <a:r>
              <a:rPr kumimoji="0" lang="en-US" altLang="en-US" sz="60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Verify VLAN configurations, ensuring devices are in the correct VLANs.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Use commands like </a:t>
            </a:r>
            <a:r>
              <a:rPr lang="en-US" altLang="en-US" sz="2800" dirty="0">
                <a:latin typeface="Arial" panose="020B0604020202020204" pitchFamily="34" charset="0"/>
              </a:rPr>
              <a:t>show running-config (Cisco) to review settings.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Check for mismatched trucking protocols (e.g., mismatched 802.1Q).</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Arial" panose="020B0604020202020204" pitchFamily="34" charset="0"/>
              </a:rPr>
              <a:t>Mitigation</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Implement standardized configuration templates.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Use configuration backups and regularly audit them.</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912141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1EBA57-0107-3E74-4312-836A19108F2A}"/>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65F32E80-66B5-C5D6-EE80-C179119F823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9AA3783F-028F-19D3-DBC0-5F828BC612DB}"/>
              </a:ext>
            </a:extLst>
          </p:cNvPr>
          <p:cNvSpPr>
            <a:spLocks noGrp="1"/>
          </p:cNvSpPr>
          <p:nvPr>
            <p:ph type="sldNum" sz="quarter" idx="12"/>
          </p:nvPr>
        </p:nvSpPr>
        <p:spPr/>
        <p:txBody>
          <a:bodyPr/>
          <a:lstStyle/>
          <a:p>
            <a:fld id="{294A09A9-5501-47C1-A89A-A340965A2BE2}" type="slidenum">
              <a:rPr lang="en-US" smtClean="0"/>
              <a:pPr/>
              <a:t>42</a:t>
            </a:fld>
            <a:endParaRPr lang="en-US" dirty="0"/>
          </a:p>
        </p:txBody>
      </p:sp>
      <p:sp>
        <p:nvSpPr>
          <p:cNvPr id="5" name="TextBox 4">
            <a:extLst>
              <a:ext uri="{FF2B5EF4-FFF2-40B4-BE49-F238E27FC236}">
                <a16:creationId xmlns:a16="http://schemas.microsoft.com/office/drawing/2014/main" id="{B5187FA2-5FF8-7E98-B924-317428B7D7A8}"/>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4" name="Rectangle 2">
            <a:extLst>
              <a:ext uri="{FF2B5EF4-FFF2-40B4-BE49-F238E27FC236}">
                <a16:creationId xmlns:a16="http://schemas.microsoft.com/office/drawing/2014/main" id="{0711123B-1FE7-E8B3-C88D-9EB0015E54DB}"/>
              </a:ext>
            </a:extLst>
          </p:cNvPr>
          <p:cNvSpPr>
            <a:spLocks noChangeArrowheads="1"/>
          </p:cNvSpPr>
          <p:nvPr/>
        </p:nvSpPr>
        <p:spPr bwMode="auto">
          <a:xfrm>
            <a:off x="423274" y="1915338"/>
            <a:ext cx="11448968"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rPr>
              <a:t>Security Issues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rPr>
              <a:t>1. Unauthorized Access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Troubleshooting Steps</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Check for unauthorized devices connected to the switch.</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Monitor MAC address tables for unfamiliar entries using commands like</a:t>
            </a:r>
          </a:p>
          <a:p>
            <a:pPr marL="457200" marR="0" lvl="1" indent="0" algn="l" defTabSz="914400" rtl="0" eaLnBrk="0" fontAlgn="base" latinLnBrk="0" hangingPunct="0">
              <a:lnSpc>
                <a:spcPct val="100000"/>
              </a:lnSpc>
              <a:spcBef>
                <a:spcPct val="0"/>
              </a:spcBef>
              <a:spcAft>
                <a:spcPct val="0"/>
              </a:spcAft>
              <a:buClrTx/>
              <a:buSzTx/>
              <a:tabLst/>
            </a:pPr>
            <a:r>
              <a:rPr lang="en-US" altLang="en-US" sz="2400" dirty="0">
                <a:latin typeface="Arial" panose="020B0604020202020204" pitchFamily="34" charset="0"/>
              </a:rPr>
              <a:t>  show mac address-table</a:t>
            </a:r>
            <a:r>
              <a:rPr kumimoji="0" lang="en-US" altLang="en-US" sz="1000"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Mitigation</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Enable port security to restrict the number of allowed MAC addresses per port.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Disable unused ports or place them in an unused VLAN.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527943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6F8477-6D67-8FD3-BC97-7B62C809686D}"/>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4B01F4F2-94BC-343C-3718-48150967E7E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7E971AC-6F6F-3980-2DE2-C449FEAAF393}"/>
              </a:ext>
            </a:extLst>
          </p:cNvPr>
          <p:cNvSpPr>
            <a:spLocks noGrp="1"/>
          </p:cNvSpPr>
          <p:nvPr>
            <p:ph type="sldNum" sz="quarter" idx="12"/>
          </p:nvPr>
        </p:nvSpPr>
        <p:spPr/>
        <p:txBody>
          <a:bodyPr/>
          <a:lstStyle/>
          <a:p>
            <a:fld id="{294A09A9-5501-47C1-A89A-A340965A2BE2}" type="slidenum">
              <a:rPr lang="en-US" smtClean="0"/>
              <a:pPr/>
              <a:t>43</a:t>
            </a:fld>
            <a:endParaRPr lang="en-US" dirty="0"/>
          </a:p>
        </p:txBody>
      </p:sp>
      <p:sp>
        <p:nvSpPr>
          <p:cNvPr id="5" name="TextBox 4">
            <a:extLst>
              <a:ext uri="{FF2B5EF4-FFF2-40B4-BE49-F238E27FC236}">
                <a16:creationId xmlns:a16="http://schemas.microsoft.com/office/drawing/2014/main" id="{5A8E5966-0004-ABE9-9EFB-9A5A5BDB1214}"/>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2" name="TextBox 1">
            <a:extLst>
              <a:ext uri="{FF2B5EF4-FFF2-40B4-BE49-F238E27FC236}">
                <a16:creationId xmlns:a16="http://schemas.microsoft.com/office/drawing/2014/main" id="{854A750A-9E5D-6A6C-902E-58B17D27A0D9}"/>
              </a:ext>
            </a:extLst>
          </p:cNvPr>
          <p:cNvSpPr txBox="1"/>
          <p:nvPr/>
        </p:nvSpPr>
        <p:spPr>
          <a:xfrm>
            <a:off x="423274" y="1458496"/>
            <a:ext cx="10487124" cy="5262979"/>
          </a:xfrm>
          <a:prstGeom prst="rect">
            <a:avLst/>
          </a:prstGeom>
          <a:noFill/>
        </p:spPr>
        <p:txBody>
          <a:bodyPr wrap="square" rtlCol="0">
            <a:spAutoFit/>
          </a:bodyPr>
          <a:lstStyle/>
          <a:p>
            <a:r>
              <a:rPr lang="en-US" sz="2400" b="1" dirty="0"/>
              <a:t>Vulnerable Management Access</a:t>
            </a:r>
          </a:p>
          <a:p>
            <a:pPr>
              <a:buFont typeface="Arial" panose="020B0604020202020204" pitchFamily="34" charset="0"/>
              <a:buChar char="•"/>
            </a:pPr>
            <a:r>
              <a:rPr lang="en-US" sz="2400" b="1" dirty="0"/>
              <a:t>Troubleshooting Steps</a:t>
            </a:r>
            <a:r>
              <a:rPr lang="en-US" sz="2400" dirty="0"/>
              <a:t>:</a:t>
            </a:r>
          </a:p>
          <a:p>
            <a:pPr marL="742950" lvl="1" indent="-285750">
              <a:buFont typeface="Arial" panose="020B0604020202020204" pitchFamily="34" charset="0"/>
              <a:buChar char="•"/>
            </a:pPr>
            <a:r>
              <a:rPr lang="en-US" sz="2400" dirty="0"/>
              <a:t>Verify that management access protocols (SSH, Telnet) are secured.</a:t>
            </a:r>
          </a:p>
          <a:p>
            <a:pPr>
              <a:buFont typeface="Arial" panose="020B0604020202020204" pitchFamily="34" charset="0"/>
              <a:buChar char="•"/>
            </a:pPr>
            <a:r>
              <a:rPr lang="en-US" sz="2400" b="1" dirty="0"/>
              <a:t>Mitigation</a:t>
            </a:r>
            <a:r>
              <a:rPr lang="en-US" sz="2400" dirty="0"/>
              <a:t>:</a:t>
            </a:r>
          </a:p>
          <a:p>
            <a:pPr marL="742950" lvl="1" indent="-285750">
              <a:buFont typeface="Arial" panose="020B0604020202020204" pitchFamily="34" charset="0"/>
              <a:buChar char="•"/>
            </a:pPr>
            <a:r>
              <a:rPr lang="en-US" sz="2400" dirty="0"/>
              <a:t>Use SSH instead of Telnet for encrypted management.</a:t>
            </a:r>
          </a:p>
          <a:p>
            <a:pPr marL="742950" lvl="1" indent="-285750">
              <a:buFont typeface="Arial" panose="020B0604020202020204" pitchFamily="34" charset="0"/>
              <a:buChar char="•"/>
            </a:pPr>
            <a:r>
              <a:rPr lang="en-US" sz="2400" dirty="0"/>
              <a:t>Restrict access to management interfaces using Access Control Lists (ACLs).</a:t>
            </a:r>
          </a:p>
          <a:p>
            <a:r>
              <a:rPr lang="en-US" sz="2400" b="1" dirty="0"/>
              <a:t>3. Outdated Firmware</a:t>
            </a:r>
          </a:p>
          <a:p>
            <a:pPr>
              <a:buFont typeface="Arial" panose="020B0604020202020204" pitchFamily="34" charset="0"/>
              <a:buChar char="•"/>
            </a:pPr>
            <a:r>
              <a:rPr lang="en-US" sz="2400" b="1" dirty="0"/>
              <a:t>Troubleshooting Steps</a:t>
            </a:r>
            <a:r>
              <a:rPr lang="en-US" sz="2400" dirty="0"/>
              <a:t>:</a:t>
            </a:r>
          </a:p>
          <a:p>
            <a:pPr marL="742950" lvl="1" indent="-285750">
              <a:buFont typeface="Arial" panose="020B0604020202020204" pitchFamily="34" charset="0"/>
              <a:buChar char="•"/>
            </a:pPr>
            <a:r>
              <a:rPr lang="en-US" sz="2400" dirty="0"/>
              <a:t>Verify firmware version using the switch's admin console or CLI.</a:t>
            </a:r>
          </a:p>
          <a:p>
            <a:pPr>
              <a:buFont typeface="Arial" panose="020B0604020202020204" pitchFamily="34" charset="0"/>
              <a:buChar char="•"/>
            </a:pPr>
            <a:r>
              <a:rPr lang="en-US" sz="2400" b="1" dirty="0"/>
              <a:t>Mitigation</a:t>
            </a:r>
            <a:r>
              <a:rPr lang="en-US" sz="2400" dirty="0"/>
              <a:t>:</a:t>
            </a:r>
          </a:p>
          <a:p>
            <a:pPr marL="742950" lvl="1" indent="-285750">
              <a:buFont typeface="Arial" panose="020B0604020202020204" pitchFamily="34" charset="0"/>
              <a:buChar char="•"/>
            </a:pPr>
            <a:r>
              <a:rPr lang="en-US" sz="2400" dirty="0"/>
              <a:t>Schedule regular updates and ensure backup configurations before upgrades.</a:t>
            </a:r>
          </a:p>
        </p:txBody>
      </p:sp>
    </p:spTree>
    <p:extLst>
      <p:ext uri="{BB962C8B-B14F-4D97-AF65-F5344CB8AC3E}">
        <p14:creationId xmlns:p14="http://schemas.microsoft.com/office/powerpoint/2010/main" val="34238438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5A1F38-3A3D-0391-49AD-CC9D35BF225C}"/>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16FB44E9-7B4B-CB27-38E2-07693870AB78}"/>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202EF543-6935-6D75-A602-23815519FFFF}"/>
              </a:ext>
            </a:extLst>
          </p:cNvPr>
          <p:cNvSpPr>
            <a:spLocks noGrp="1"/>
          </p:cNvSpPr>
          <p:nvPr>
            <p:ph type="sldNum" sz="quarter" idx="12"/>
          </p:nvPr>
        </p:nvSpPr>
        <p:spPr/>
        <p:txBody>
          <a:bodyPr/>
          <a:lstStyle/>
          <a:p>
            <a:fld id="{294A09A9-5501-47C1-A89A-A340965A2BE2}" type="slidenum">
              <a:rPr lang="en-US" smtClean="0"/>
              <a:pPr/>
              <a:t>44</a:t>
            </a:fld>
            <a:endParaRPr lang="en-US" dirty="0"/>
          </a:p>
        </p:txBody>
      </p:sp>
      <p:sp>
        <p:nvSpPr>
          <p:cNvPr id="5" name="TextBox 4">
            <a:extLst>
              <a:ext uri="{FF2B5EF4-FFF2-40B4-BE49-F238E27FC236}">
                <a16:creationId xmlns:a16="http://schemas.microsoft.com/office/drawing/2014/main" id="{6EA342D5-D802-A834-1B92-957BC7724AA4}"/>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2" name="TextBox 1">
            <a:extLst>
              <a:ext uri="{FF2B5EF4-FFF2-40B4-BE49-F238E27FC236}">
                <a16:creationId xmlns:a16="http://schemas.microsoft.com/office/drawing/2014/main" id="{A4D6A2B0-B2CF-F653-3761-AE51F238134D}"/>
              </a:ext>
            </a:extLst>
          </p:cNvPr>
          <p:cNvSpPr txBox="1"/>
          <p:nvPr/>
        </p:nvSpPr>
        <p:spPr>
          <a:xfrm>
            <a:off x="423274" y="1458496"/>
            <a:ext cx="10487124" cy="5447645"/>
          </a:xfrm>
          <a:prstGeom prst="rect">
            <a:avLst/>
          </a:prstGeom>
          <a:noFill/>
        </p:spPr>
        <p:txBody>
          <a:bodyPr wrap="square" rtlCol="0">
            <a:spAutoFit/>
          </a:bodyPr>
          <a:lstStyle/>
          <a:p>
            <a:r>
              <a:rPr lang="en-US" b="1" dirty="0"/>
              <a:t>Preventing Attacks</a:t>
            </a:r>
          </a:p>
          <a:p>
            <a:r>
              <a:rPr lang="en-US" b="1" dirty="0"/>
              <a:t>1. ARP Spoofing/Poisoning</a:t>
            </a:r>
          </a:p>
          <a:p>
            <a:pPr>
              <a:buFont typeface="Arial" panose="020B0604020202020204" pitchFamily="34" charset="0"/>
              <a:buChar char="•"/>
            </a:pPr>
            <a:r>
              <a:rPr lang="en-US" b="1" dirty="0"/>
              <a:t>Mitigation Strategies</a:t>
            </a:r>
            <a:r>
              <a:rPr lang="en-US" dirty="0"/>
              <a:t>:</a:t>
            </a:r>
          </a:p>
          <a:p>
            <a:pPr marL="742950" lvl="1" indent="-285750">
              <a:buFont typeface="Arial" panose="020B0604020202020204" pitchFamily="34" charset="0"/>
              <a:buChar char="•"/>
            </a:pPr>
            <a:r>
              <a:rPr lang="en-US" dirty="0"/>
              <a:t>Enable Dynamic ARP Inspection (DAI) to verify ARP packets.</a:t>
            </a:r>
          </a:p>
          <a:p>
            <a:pPr marL="742950" lvl="1" indent="-285750">
              <a:buFont typeface="Arial" panose="020B0604020202020204" pitchFamily="34" charset="0"/>
              <a:buChar char="•"/>
            </a:pPr>
            <a:r>
              <a:rPr lang="en-US" dirty="0"/>
              <a:t>Use static ARP entries for critical devices where possible.</a:t>
            </a:r>
          </a:p>
          <a:p>
            <a:r>
              <a:rPr lang="en-US" b="1" dirty="0"/>
              <a:t>2. VLAN Hopping</a:t>
            </a:r>
          </a:p>
          <a:p>
            <a:pPr>
              <a:buFont typeface="Arial" panose="020B0604020202020204" pitchFamily="34" charset="0"/>
              <a:buChar char="•"/>
            </a:pPr>
            <a:r>
              <a:rPr lang="en-US" b="1" dirty="0"/>
              <a:t>Mitigation Strategies</a:t>
            </a:r>
            <a:r>
              <a:rPr lang="en-US" dirty="0"/>
              <a:t>:</a:t>
            </a:r>
          </a:p>
          <a:p>
            <a:pPr marL="742950" lvl="1" indent="-285750">
              <a:buFont typeface="Arial" panose="020B0604020202020204" pitchFamily="34" charset="0"/>
              <a:buChar char="•"/>
            </a:pPr>
            <a:r>
              <a:rPr lang="en-US" dirty="0"/>
              <a:t>Disable automatic trunk negotiation (turn off DTP on ports that don’t require it).</a:t>
            </a:r>
          </a:p>
          <a:p>
            <a:pPr marL="742950" lvl="1" indent="-285750">
              <a:buFont typeface="Arial" panose="020B0604020202020204" pitchFamily="34" charset="0"/>
              <a:buChar char="•"/>
            </a:pPr>
            <a:r>
              <a:rPr lang="en-US" dirty="0"/>
              <a:t>Assign unused ports to an isolated VLAN.</a:t>
            </a:r>
          </a:p>
          <a:p>
            <a:pPr marL="742950" lvl="1" indent="-285750">
              <a:buFont typeface="Arial" panose="020B0604020202020204" pitchFamily="34" charset="0"/>
              <a:buChar char="•"/>
            </a:pPr>
            <a:r>
              <a:rPr lang="en-US" dirty="0"/>
              <a:t>Use VLAN access lists (VACLs) to filter unauthorized traffic.</a:t>
            </a:r>
          </a:p>
          <a:p>
            <a:r>
              <a:rPr lang="en-US" b="1" dirty="0"/>
              <a:t>3. MAC Flooding</a:t>
            </a:r>
          </a:p>
          <a:p>
            <a:pPr>
              <a:buFont typeface="Arial" panose="020B0604020202020204" pitchFamily="34" charset="0"/>
              <a:buChar char="•"/>
            </a:pPr>
            <a:r>
              <a:rPr lang="en-US" b="1" dirty="0"/>
              <a:t>Mitigation Strategies</a:t>
            </a:r>
            <a:r>
              <a:rPr lang="en-US" dirty="0"/>
              <a:t>:</a:t>
            </a:r>
          </a:p>
          <a:p>
            <a:pPr marL="742950" lvl="1" indent="-285750">
              <a:buFont typeface="Arial" panose="020B0604020202020204" pitchFamily="34" charset="0"/>
              <a:buChar char="•"/>
            </a:pPr>
            <a:r>
              <a:rPr lang="en-US" dirty="0"/>
              <a:t>Enable port security to limit the number of allowed MAC addresses per port.</a:t>
            </a:r>
          </a:p>
          <a:p>
            <a:pPr marL="742950" lvl="1" indent="-285750">
              <a:buFont typeface="Arial" panose="020B0604020202020204" pitchFamily="34" charset="0"/>
              <a:buChar char="•"/>
            </a:pPr>
            <a:r>
              <a:rPr lang="en-US" dirty="0"/>
              <a:t>Use features like "storm control" to manage broadcast and multicast traffic.</a:t>
            </a:r>
          </a:p>
          <a:p>
            <a:r>
              <a:rPr lang="en-US" b="1" dirty="0"/>
              <a:t>4. Unauthorized Remote Access</a:t>
            </a:r>
          </a:p>
          <a:p>
            <a:pPr>
              <a:buFont typeface="Arial" panose="020B0604020202020204" pitchFamily="34" charset="0"/>
              <a:buChar char="•"/>
            </a:pPr>
            <a:r>
              <a:rPr lang="en-US" b="1" dirty="0"/>
              <a:t>Mitigation Strategies</a:t>
            </a:r>
            <a:r>
              <a:rPr lang="en-US" dirty="0"/>
              <a:t>:</a:t>
            </a:r>
          </a:p>
          <a:p>
            <a:pPr marL="742950" lvl="1" indent="-285750">
              <a:buFont typeface="Arial" panose="020B0604020202020204" pitchFamily="34" charset="0"/>
              <a:buChar char="•"/>
            </a:pPr>
            <a:r>
              <a:rPr lang="en-US" dirty="0"/>
              <a:t>Use RADIUS/TACACS+ for centralized authentication.</a:t>
            </a:r>
          </a:p>
          <a:p>
            <a:pPr marL="742950" lvl="1" indent="-285750">
              <a:buFont typeface="Arial" panose="020B0604020202020204" pitchFamily="34" charset="0"/>
              <a:buChar char="•"/>
            </a:pPr>
            <a:r>
              <a:rPr lang="en-US" dirty="0"/>
              <a:t>Enable logging and alerts for management access attempts.</a:t>
            </a:r>
          </a:p>
          <a:p>
            <a:endParaRPr lang="en-US" sz="2400" dirty="0"/>
          </a:p>
        </p:txBody>
      </p:sp>
    </p:spTree>
    <p:extLst>
      <p:ext uri="{BB962C8B-B14F-4D97-AF65-F5344CB8AC3E}">
        <p14:creationId xmlns:p14="http://schemas.microsoft.com/office/powerpoint/2010/main" val="14830809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C15EC5-C0DC-341F-629D-9535195326C8}"/>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0B849907-722D-BD85-A8E3-EB3D07A7CA7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20572AB-7B85-B5ED-893B-7F7C4537232E}"/>
              </a:ext>
            </a:extLst>
          </p:cNvPr>
          <p:cNvSpPr>
            <a:spLocks noGrp="1"/>
          </p:cNvSpPr>
          <p:nvPr>
            <p:ph type="sldNum" sz="quarter" idx="12"/>
          </p:nvPr>
        </p:nvSpPr>
        <p:spPr/>
        <p:txBody>
          <a:bodyPr/>
          <a:lstStyle/>
          <a:p>
            <a:fld id="{294A09A9-5501-47C1-A89A-A340965A2BE2}" type="slidenum">
              <a:rPr lang="en-US" smtClean="0"/>
              <a:pPr/>
              <a:t>45</a:t>
            </a:fld>
            <a:endParaRPr lang="en-US" dirty="0"/>
          </a:p>
        </p:txBody>
      </p:sp>
      <p:sp>
        <p:nvSpPr>
          <p:cNvPr id="5" name="TextBox 4">
            <a:extLst>
              <a:ext uri="{FF2B5EF4-FFF2-40B4-BE49-F238E27FC236}">
                <a16:creationId xmlns:a16="http://schemas.microsoft.com/office/drawing/2014/main" id="{52A77524-C74D-7C03-43C4-ECCEC108F048}"/>
              </a:ext>
            </a:extLst>
          </p:cNvPr>
          <p:cNvSpPr txBox="1">
            <a:spLocks noChangeAspect="1"/>
          </p:cNvSpPr>
          <p:nvPr/>
        </p:nvSpPr>
        <p:spPr>
          <a:xfrm>
            <a:off x="294721" y="296233"/>
            <a:ext cx="10487124" cy="954107"/>
          </a:xfrm>
          <a:prstGeom prst="rect">
            <a:avLst/>
          </a:prstGeom>
          <a:noFill/>
        </p:spPr>
        <p:txBody>
          <a:bodyPr wrap="square" rtlCol="0">
            <a:spAutoFit/>
          </a:bodyPr>
          <a:lstStyle/>
          <a:p>
            <a:pPr marL="285750" indent="-285750" algn="ctr">
              <a:buFont typeface="Arial" panose="020B0604020202020204" pitchFamily="34" charset="0"/>
              <a:buChar char="•"/>
            </a:pPr>
            <a:r>
              <a:rPr lang="en-US" sz="2800" b="1" i="0" dirty="0">
                <a:solidFill>
                  <a:srgbClr val="161D1A"/>
                </a:solidFill>
                <a:effectLst/>
                <a:latin typeface="Inter"/>
              </a:rPr>
              <a:t>Dealing with </a:t>
            </a:r>
            <a:r>
              <a:rPr lang="en-US" sz="2800" b="1" i="0" dirty="0">
                <a:solidFill>
                  <a:srgbClr val="FFFF00"/>
                </a:solidFill>
                <a:effectLst/>
                <a:latin typeface="Inter"/>
              </a:rPr>
              <a:t>Switch</a:t>
            </a:r>
            <a:r>
              <a:rPr lang="en-US" sz="2800" b="1" i="0" dirty="0">
                <a:solidFill>
                  <a:srgbClr val="161D1A"/>
                </a:solidFill>
                <a:effectLst/>
                <a:latin typeface="Inter"/>
              </a:rPr>
              <a:t> problems, troubleshooting security issues, and preventing attacks through mitigation strategies.</a:t>
            </a:r>
            <a:endParaRPr lang="en-US" sz="2400" b="1" dirty="0"/>
          </a:p>
        </p:txBody>
      </p:sp>
      <p:sp>
        <p:nvSpPr>
          <p:cNvPr id="2" name="TextBox 1">
            <a:extLst>
              <a:ext uri="{FF2B5EF4-FFF2-40B4-BE49-F238E27FC236}">
                <a16:creationId xmlns:a16="http://schemas.microsoft.com/office/drawing/2014/main" id="{D994048B-9D8F-58C5-51F9-9F72C75BB5BB}"/>
              </a:ext>
            </a:extLst>
          </p:cNvPr>
          <p:cNvSpPr txBox="1"/>
          <p:nvPr/>
        </p:nvSpPr>
        <p:spPr>
          <a:xfrm>
            <a:off x="423274" y="1458496"/>
            <a:ext cx="10487124" cy="5201424"/>
          </a:xfrm>
          <a:prstGeom prst="rect">
            <a:avLst/>
          </a:prstGeom>
          <a:noFill/>
        </p:spPr>
        <p:txBody>
          <a:bodyPr wrap="square" rtlCol="0">
            <a:spAutoFit/>
          </a:bodyPr>
          <a:lstStyle/>
          <a:p>
            <a:r>
              <a:rPr lang="en-US" sz="2800" b="1" dirty="0"/>
              <a:t>5. Denial of Service (DoS)</a:t>
            </a:r>
          </a:p>
          <a:p>
            <a:pPr>
              <a:buFont typeface="Arial" panose="020B0604020202020204" pitchFamily="34" charset="0"/>
              <a:buChar char="•"/>
            </a:pPr>
            <a:r>
              <a:rPr lang="en-US" sz="2800" b="1" dirty="0"/>
              <a:t>Mitigation Strategies</a:t>
            </a:r>
            <a:r>
              <a:rPr lang="en-US" sz="2800" dirty="0"/>
              <a:t>:</a:t>
            </a:r>
          </a:p>
          <a:p>
            <a:pPr marL="742950" lvl="1" indent="-285750">
              <a:buFont typeface="Arial" panose="020B0604020202020204" pitchFamily="34" charset="0"/>
              <a:buChar char="•"/>
            </a:pPr>
            <a:r>
              <a:rPr lang="en-US" sz="2800" dirty="0"/>
              <a:t>Configure rate limiting to prevent excessive traffic.</a:t>
            </a:r>
          </a:p>
          <a:p>
            <a:pPr marL="742950" lvl="1" indent="-285750">
              <a:buFont typeface="Arial" panose="020B0604020202020204" pitchFamily="34" charset="0"/>
              <a:buChar char="•"/>
            </a:pPr>
            <a:r>
              <a:rPr lang="en-US" sz="2800" dirty="0"/>
              <a:t>Implement access control lists to block suspicious sources.</a:t>
            </a:r>
          </a:p>
          <a:p>
            <a:r>
              <a:rPr lang="en-US" sz="2800" b="1" dirty="0"/>
              <a:t>6. Physical Security</a:t>
            </a:r>
          </a:p>
          <a:p>
            <a:pPr>
              <a:buFont typeface="Arial" panose="020B0604020202020204" pitchFamily="34" charset="0"/>
              <a:buChar char="•"/>
            </a:pPr>
            <a:r>
              <a:rPr lang="en-US" sz="2800" b="1" dirty="0"/>
              <a:t>Mitigation Strategies</a:t>
            </a:r>
            <a:r>
              <a:rPr lang="en-US" sz="2800" dirty="0"/>
              <a:t>:</a:t>
            </a:r>
          </a:p>
          <a:p>
            <a:pPr marL="742950" lvl="1" indent="-285750">
              <a:buFont typeface="Arial" panose="020B0604020202020204" pitchFamily="34" charset="0"/>
              <a:buChar char="•"/>
            </a:pPr>
            <a:r>
              <a:rPr lang="en-US" sz="2800" dirty="0"/>
              <a:t>Place switches in secured, locked areas to prevent physical tampering.</a:t>
            </a:r>
          </a:p>
          <a:p>
            <a:pPr marL="742950" lvl="1" indent="-285750">
              <a:buFont typeface="Arial" panose="020B0604020202020204" pitchFamily="34" charset="0"/>
              <a:buChar char="•"/>
            </a:pPr>
            <a:r>
              <a:rPr lang="en-US" sz="2800" dirty="0"/>
              <a:t>Use port-based authentication protocols like 802.1X to verify devices.</a:t>
            </a:r>
          </a:p>
          <a:p>
            <a:endParaRPr lang="en-US" sz="2400" dirty="0"/>
          </a:p>
        </p:txBody>
      </p:sp>
    </p:spTree>
    <p:extLst>
      <p:ext uri="{BB962C8B-B14F-4D97-AF65-F5344CB8AC3E}">
        <p14:creationId xmlns:p14="http://schemas.microsoft.com/office/powerpoint/2010/main" val="14923355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CAF31-8F96-1F6E-7E6A-FDA52FBF2D19}"/>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99D58F07-A677-1533-CFF3-701DC5B2CAF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401CF09-E2FD-36E3-6709-0CE196BC72D9}"/>
              </a:ext>
            </a:extLst>
          </p:cNvPr>
          <p:cNvSpPr>
            <a:spLocks noGrp="1"/>
          </p:cNvSpPr>
          <p:nvPr>
            <p:ph type="sldNum" sz="quarter" idx="12"/>
          </p:nvPr>
        </p:nvSpPr>
        <p:spPr/>
        <p:txBody>
          <a:bodyPr/>
          <a:lstStyle/>
          <a:p>
            <a:fld id="{294A09A9-5501-47C1-A89A-A340965A2BE2}" type="slidenum">
              <a:rPr lang="en-US" smtClean="0"/>
              <a:pPr/>
              <a:t>46</a:t>
            </a:fld>
            <a:endParaRPr lang="en-US" dirty="0"/>
          </a:p>
        </p:txBody>
      </p:sp>
      <p:sp>
        <p:nvSpPr>
          <p:cNvPr id="5" name="TextBox 4">
            <a:extLst>
              <a:ext uri="{FF2B5EF4-FFF2-40B4-BE49-F238E27FC236}">
                <a16:creationId xmlns:a16="http://schemas.microsoft.com/office/drawing/2014/main" id="{62CDBA7E-8DD1-40CB-B0DA-59989FC0D54A}"/>
              </a:ext>
            </a:extLst>
          </p:cNvPr>
          <p:cNvSpPr txBox="1">
            <a:spLocks noChangeAspect="1"/>
          </p:cNvSpPr>
          <p:nvPr/>
        </p:nvSpPr>
        <p:spPr>
          <a:xfrm>
            <a:off x="294721" y="296233"/>
            <a:ext cx="10487124" cy="830997"/>
          </a:xfrm>
          <a:prstGeom prst="rect">
            <a:avLst/>
          </a:prstGeom>
          <a:noFill/>
        </p:spPr>
        <p:txBody>
          <a:bodyPr wrap="square" rtlCol="0">
            <a:spAutoFit/>
          </a:bodyPr>
          <a:lstStyle/>
          <a:p>
            <a:pPr marL="285750" indent="-285750" algn="r">
              <a:buFont typeface="Arial" panose="020B0604020202020204" pitchFamily="34" charset="0"/>
              <a:buChar char="•"/>
            </a:pPr>
            <a:r>
              <a:rPr lang="en-US" sz="2400" b="1" dirty="0"/>
              <a:t>Common Bandwidth and Traffic Issues</a:t>
            </a:r>
          </a:p>
          <a:p>
            <a:pPr marL="285750" indent="-285750" algn="ctr">
              <a:buFont typeface="Arial" panose="020B0604020202020204" pitchFamily="34" charset="0"/>
              <a:buChar char="•"/>
            </a:pPr>
            <a:endParaRPr lang="en-US" sz="2400" b="1" dirty="0"/>
          </a:p>
        </p:txBody>
      </p:sp>
      <p:sp>
        <p:nvSpPr>
          <p:cNvPr id="3" name="TextBox 2">
            <a:extLst>
              <a:ext uri="{FF2B5EF4-FFF2-40B4-BE49-F238E27FC236}">
                <a16:creationId xmlns:a16="http://schemas.microsoft.com/office/drawing/2014/main" id="{E392381D-C39D-3F41-BFCA-83D44F4AA9FB}"/>
              </a:ext>
            </a:extLst>
          </p:cNvPr>
          <p:cNvSpPr txBox="1"/>
          <p:nvPr/>
        </p:nvSpPr>
        <p:spPr>
          <a:xfrm>
            <a:off x="947057" y="1349829"/>
            <a:ext cx="10003972"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t>Congestion or Slow Speeds</a:t>
            </a:r>
          </a:p>
          <a:p>
            <a:pPr marL="285750" indent="-285750">
              <a:buFont typeface="Arial" panose="020B0604020202020204" pitchFamily="34" charset="0"/>
              <a:buChar char="•"/>
            </a:pPr>
            <a:r>
              <a:rPr lang="en-US" sz="2400" dirty="0"/>
              <a:t>Unbalanced Traffic Distributions</a:t>
            </a:r>
          </a:p>
          <a:p>
            <a:pPr marL="285750" indent="-285750">
              <a:buFont typeface="Arial" panose="020B0604020202020204" pitchFamily="34" charset="0"/>
              <a:buChar char="•"/>
            </a:pPr>
            <a:r>
              <a:rPr lang="en-US" sz="2400" dirty="0"/>
              <a:t>Unusual Traffic Patterns like malware and spyware activity</a:t>
            </a:r>
          </a:p>
          <a:p>
            <a:pPr marL="285750" indent="-285750">
              <a:buFont typeface="Arial" panose="020B0604020202020204" pitchFamily="34" charset="0"/>
              <a:buChar char="•"/>
            </a:pPr>
            <a:r>
              <a:rPr lang="en-US" sz="2400" dirty="0"/>
              <a:t>Packet Loss or Latency</a:t>
            </a:r>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E9F28035-DA96-DF45-F0A9-B69FB4C62419}"/>
              </a:ext>
            </a:extLst>
          </p:cNvPr>
          <p:cNvSpPr txBox="1"/>
          <p:nvPr/>
        </p:nvSpPr>
        <p:spPr>
          <a:xfrm>
            <a:off x="783771" y="3200821"/>
            <a:ext cx="9100457" cy="3785652"/>
          </a:xfrm>
          <a:prstGeom prst="rect">
            <a:avLst/>
          </a:prstGeom>
          <a:noFill/>
        </p:spPr>
        <p:txBody>
          <a:bodyPr wrap="square" rtlCol="0">
            <a:spAutoFit/>
          </a:bodyPr>
          <a:lstStyle/>
          <a:p>
            <a:r>
              <a:rPr lang="en-US" sz="2400" b="1" dirty="0"/>
              <a:t>Troubleshooting Issues:</a:t>
            </a:r>
          </a:p>
          <a:p>
            <a:endParaRPr lang="en-US" sz="2400" b="1" dirty="0"/>
          </a:p>
          <a:p>
            <a:pPr marL="342900" indent="-342900">
              <a:buFont typeface="Arial" panose="020B0604020202020204" pitchFamily="34" charset="0"/>
              <a:buChar char="•"/>
            </a:pPr>
            <a:r>
              <a:rPr lang="en-US" sz="2400" b="1" dirty="0"/>
              <a:t>Analysis Network Traffic </a:t>
            </a:r>
            <a:r>
              <a:rPr lang="en-US" sz="2400" dirty="0"/>
              <a:t>(Wireshark, NetFlow, or Networking Monitoring Tools) – Identify high-bandwidth users or devices.</a:t>
            </a:r>
          </a:p>
          <a:p>
            <a:pPr marL="342900" indent="-342900">
              <a:buFont typeface="Arial" panose="020B0604020202020204" pitchFamily="34" charset="0"/>
              <a:buChar char="•"/>
            </a:pPr>
            <a:r>
              <a:rPr lang="en-US" sz="2400" dirty="0"/>
              <a:t>Determine top protocols or applications consuming bandwidth.</a:t>
            </a:r>
          </a:p>
          <a:p>
            <a:pPr marL="342900" indent="-342900">
              <a:buFont typeface="Arial" panose="020B0604020202020204" pitchFamily="34" charset="0"/>
              <a:buChar char="•"/>
            </a:pPr>
            <a:r>
              <a:rPr lang="en-US" sz="2400" dirty="0"/>
              <a:t>Look for unusual traffic patterns.</a:t>
            </a:r>
          </a:p>
          <a:p>
            <a:pPr marL="342900" indent="-342900">
              <a:buFont typeface="Arial" panose="020B0604020202020204" pitchFamily="34" charset="0"/>
              <a:buChar char="•"/>
            </a:pPr>
            <a:endParaRPr lang="en-US" sz="2400" b="1" dirty="0"/>
          </a:p>
          <a:p>
            <a:pPr marL="342900" indent="-342900">
              <a:buFont typeface="Arial" panose="020B0604020202020204" pitchFamily="34" charset="0"/>
              <a:buChar char="•"/>
            </a:pPr>
            <a:endParaRPr lang="en-US" sz="2400" b="1" dirty="0"/>
          </a:p>
        </p:txBody>
      </p:sp>
    </p:spTree>
    <p:extLst>
      <p:ext uri="{BB962C8B-B14F-4D97-AF65-F5344CB8AC3E}">
        <p14:creationId xmlns:p14="http://schemas.microsoft.com/office/powerpoint/2010/main" val="8695636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A29C33-3C08-2657-CC65-C0B816BC8F3F}"/>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F4E469C6-BF42-F288-34B2-DDE435566CB8}"/>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121527F-87EB-E90C-802A-507B7BCD19F6}"/>
              </a:ext>
            </a:extLst>
          </p:cNvPr>
          <p:cNvSpPr>
            <a:spLocks noGrp="1"/>
          </p:cNvSpPr>
          <p:nvPr>
            <p:ph type="sldNum" sz="quarter" idx="12"/>
          </p:nvPr>
        </p:nvSpPr>
        <p:spPr/>
        <p:txBody>
          <a:bodyPr/>
          <a:lstStyle/>
          <a:p>
            <a:fld id="{294A09A9-5501-47C1-A89A-A340965A2BE2}" type="slidenum">
              <a:rPr lang="en-US" smtClean="0"/>
              <a:pPr/>
              <a:t>47</a:t>
            </a:fld>
            <a:endParaRPr lang="en-US" dirty="0"/>
          </a:p>
        </p:txBody>
      </p:sp>
      <p:sp>
        <p:nvSpPr>
          <p:cNvPr id="8" name="TextBox 7">
            <a:extLst>
              <a:ext uri="{FF2B5EF4-FFF2-40B4-BE49-F238E27FC236}">
                <a16:creationId xmlns:a16="http://schemas.microsoft.com/office/drawing/2014/main" id="{BEE999D8-2C06-E104-60E3-E7AA4C3D3648}"/>
              </a:ext>
            </a:extLst>
          </p:cNvPr>
          <p:cNvSpPr txBox="1"/>
          <p:nvPr/>
        </p:nvSpPr>
        <p:spPr>
          <a:xfrm>
            <a:off x="7641771" y="401388"/>
            <a:ext cx="9100457" cy="1569660"/>
          </a:xfrm>
          <a:prstGeom prst="rect">
            <a:avLst/>
          </a:prstGeom>
          <a:noFill/>
        </p:spPr>
        <p:txBody>
          <a:bodyPr wrap="square" rtlCol="0">
            <a:spAutoFit/>
          </a:bodyPr>
          <a:lstStyle/>
          <a:p>
            <a:r>
              <a:rPr lang="en-US" sz="2400" b="1" dirty="0"/>
              <a:t>Troubleshooting Issues:</a:t>
            </a:r>
          </a:p>
          <a:p>
            <a:endParaRPr lang="en-US" sz="2400" b="1" dirty="0"/>
          </a:p>
          <a:p>
            <a:pPr marL="342900" indent="-342900">
              <a:buFont typeface="Arial" panose="020B0604020202020204" pitchFamily="34" charset="0"/>
              <a:buChar char="•"/>
            </a:pPr>
            <a:endParaRPr lang="en-US" sz="2400" b="1" dirty="0"/>
          </a:p>
          <a:p>
            <a:pPr marL="342900" indent="-34290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FF11D8EC-1216-E985-F438-81539DEEE0D3}"/>
              </a:ext>
            </a:extLst>
          </p:cNvPr>
          <p:cNvSpPr txBox="1"/>
          <p:nvPr/>
        </p:nvSpPr>
        <p:spPr>
          <a:xfrm>
            <a:off x="568712" y="671691"/>
            <a:ext cx="9924586" cy="6186309"/>
          </a:xfrm>
          <a:prstGeom prst="rect">
            <a:avLst/>
          </a:prstGeom>
          <a:noFill/>
        </p:spPr>
        <p:txBody>
          <a:bodyPr wrap="square" rtlCol="0">
            <a:spAutoFit/>
          </a:bodyPr>
          <a:lstStyle/>
          <a:p>
            <a:r>
              <a:rPr lang="en-US" b="1" dirty="0"/>
              <a:t>Test Bandwidth</a:t>
            </a:r>
          </a:p>
          <a:p>
            <a:pPr>
              <a:buFont typeface="Arial" panose="020B0604020202020204" pitchFamily="34" charset="0"/>
              <a:buChar char="•"/>
            </a:pPr>
            <a:r>
              <a:rPr lang="en-US" b="1" dirty="0"/>
              <a:t>Run Speed Tests</a:t>
            </a:r>
            <a:r>
              <a:rPr lang="en-US" dirty="0"/>
              <a:t>:</a:t>
            </a:r>
          </a:p>
          <a:p>
            <a:pPr marL="742950" lvl="1" indent="-285750">
              <a:buFont typeface="Arial" panose="020B0604020202020204" pitchFamily="34" charset="0"/>
              <a:buChar char="•"/>
            </a:pPr>
            <a:r>
              <a:rPr lang="en-US" dirty="0"/>
              <a:t>Measure the actual speed on devices.</a:t>
            </a:r>
          </a:p>
          <a:p>
            <a:pPr marL="742950" lvl="1" indent="-285750">
              <a:buFont typeface="Arial" panose="020B0604020202020204" pitchFamily="34" charset="0"/>
              <a:buChar char="•"/>
            </a:pPr>
            <a:r>
              <a:rPr lang="en-US" dirty="0"/>
              <a:t>Compare results with the expected performance from your ISP.</a:t>
            </a:r>
          </a:p>
          <a:p>
            <a:pPr>
              <a:buFont typeface="Arial" panose="020B0604020202020204" pitchFamily="34" charset="0"/>
              <a:buChar char="•"/>
            </a:pPr>
            <a:r>
              <a:rPr lang="en-US" b="1" dirty="0"/>
              <a:t>Isolate Segments</a:t>
            </a:r>
            <a:r>
              <a:rPr lang="en-US" dirty="0"/>
              <a:t>:</a:t>
            </a:r>
          </a:p>
          <a:p>
            <a:pPr marL="742950" lvl="1" indent="-285750">
              <a:buFont typeface="Arial" panose="020B0604020202020204" pitchFamily="34" charset="0"/>
              <a:buChar char="•"/>
            </a:pPr>
            <a:r>
              <a:rPr lang="en-US" dirty="0"/>
              <a:t>Test bandwidth between switches, routers, and endpoints to pinpoint the bottleneck.</a:t>
            </a:r>
          </a:p>
          <a:p>
            <a:r>
              <a:rPr lang="en-US" b="1" dirty="0"/>
              <a:t>3. Verify QoS Settings</a:t>
            </a:r>
          </a:p>
          <a:p>
            <a:pPr>
              <a:buFont typeface="Arial" panose="020B0604020202020204" pitchFamily="34" charset="0"/>
              <a:buChar char="•"/>
            </a:pPr>
            <a:r>
              <a:rPr lang="en-US" dirty="0"/>
              <a:t>Check for QoS misconfigurations that may deprioritize critical traffic.</a:t>
            </a:r>
          </a:p>
          <a:p>
            <a:pPr>
              <a:buFont typeface="Arial" panose="020B0604020202020204" pitchFamily="34" charset="0"/>
              <a:buChar char="•"/>
            </a:pPr>
            <a:r>
              <a:rPr lang="en-US" dirty="0"/>
              <a:t>Ensure priority is assigned to time-sensitive applications (e.g., VoIP, video conferencing).</a:t>
            </a:r>
          </a:p>
          <a:p>
            <a:pPr>
              <a:buFont typeface="Arial" panose="020B0604020202020204" pitchFamily="34" charset="0"/>
              <a:buChar char="•"/>
            </a:pPr>
            <a:endParaRPr lang="en-US" dirty="0"/>
          </a:p>
          <a:p>
            <a:r>
              <a:rPr lang="en-US" b="1" dirty="0"/>
              <a:t>Inspect Physical Connections</a:t>
            </a:r>
          </a:p>
          <a:p>
            <a:pPr>
              <a:buFont typeface="Arial" panose="020B0604020202020204" pitchFamily="34" charset="0"/>
              <a:buChar char="•"/>
            </a:pPr>
            <a:r>
              <a:rPr lang="en-US" dirty="0"/>
              <a:t>Check Ethernet cables, ports, and connections for faults or damage.</a:t>
            </a:r>
          </a:p>
          <a:p>
            <a:pPr>
              <a:buFont typeface="Arial" panose="020B0604020202020204" pitchFamily="34" charset="0"/>
              <a:buChar char="•"/>
            </a:pPr>
            <a:r>
              <a:rPr lang="en-US" dirty="0"/>
              <a:t>Replace cables or swap ports to rule out hardware issues.</a:t>
            </a:r>
          </a:p>
          <a:p>
            <a:r>
              <a:rPr lang="en-US" b="1" dirty="0"/>
              <a:t>5. Monitor for Traffic Spikes</a:t>
            </a:r>
          </a:p>
          <a:p>
            <a:pPr>
              <a:buFont typeface="Arial" panose="020B0604020202020204" pitchFamily="34" charset="0"/>
              <a:buChar char="•"/>
            </a:pPr>
            <a:r>
              <a:rPr lang="en-US" b="1" dirty="0"/>
              <a:t>Log Analysis</a:t>
            </a:r>
            <a:r>
              <a:rPr lang="en-US" dirty="0"/>
              <a:t>:</a:t>
            </a:r>
          </a:p>
          <a:p>
            <a:pPr marL="742950" lvl="1" indent="-285750">
              <a:buFont typeface="Arial" panose="020B0604020202020204" pitchFamily="34" charset="0"/>
              <a:buChar char="•"/>
            </a:pPr>
            <a:r>
              <a:rPr lang="en-US" dirty="0"/>
              <a:t>Check router and switch logs for unusual traffic from specific IPs or MAC addresses.</a:t>
            </a:r>
          </a:p>
          <a:p>
            <a:pPr>
              <a:buFont typeface="Arial" panose="020B0604020202020204" pitchFamily="34" charset="0"/>
              <a:buChar char="•"/>
            </a:pPr>
            <a:r>
              <a:rPr lang="en-US" b="1" dirty="0"/>
              <a:t>Mitigation</a:t>
            </a:r>
            <a:r>
              <a:rPr lang="en-US" dirty="0"/>
              <a:t>:</a:t>
            </a:r>
          </a:p>
          <a:p>
            <a:pPr marL="742950" lvl="1" indent="-285750">
              <a:buFont typeface="Arial" panose="020B0604020202020204" pitchFamily="34" charset="0"/>
              <a:buChar char="•"/>
            </a:pPr>
            <a:r>
              <a:rPr lang="en-US" dirty="0"/>
              <a:t>Block or throttle the offending IP/device.</a:t>
            </a:r>
          </a:p>
          <a:p>
            <a:pPr marL="742950" lvl="1" indent="-285750">
              <a:buFont typeface="Arial" panose="020B0604020202020204" pitchFamily="34" charset="0"/>
              <a:buChar char="•"/>
            </a:pPr>
            <a:r>
              <a:rPr lang="en-US" dirty="0"/>
              <a:t>Scan for malware on affected devices.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4291843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818DFE-F96F-0DF9-AD71-0E2BD6048A50}"/>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CB032CE9-DBEC-70BB-EA16-F80AB7F9E61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D7B8F42-263F-85DB-A9F9-E4D6838CDD39}"/>
              </a:ext>
            </a:extLst>
          </p:cNvPr>
          <p:cNvSpPr>
            <a:spLocks noGrp="1"/>
          </p:cNvSpPr>
          <p:nvPr>
            <p:ph type="sldNum" sz="quarter" idx="12"/>
          </p:nvPr>
        </p:nvSpPr>
        <p:spPr/>
        <p:txBody>
          <a:bodyPr/>
          <a:lstStyle/>
          <a:p>
            <a:fld id="{294A09A9-5501-47C1-A89A-A340965A2BE2}" type="slidenum">
              <a:rPr lang="en-US" smtClean="0"/>
              <a:pPr/>
              <a:t>48</a:t>
            </a:fld>
            <a:endParaRPr lang="en-US" dirty="0"/>
          </a:p>
        </p:txBody>
      </p:sp>
      <p:sp>
        <p:nvSpPr>
          <p:cNvPr id="8" name="TextBox 7">
            <a:extLst>
              <a:ext uri="{FF2B5EF4-FFF2-40B4-BE49-F238E27FC236}">
                <a16:creationId xmlns:a16="http://schemas.microsoft.com/office/drawing/2014/main" id="{A6841949-5460-F6D2-A8FD-015DB4BC7B2C}"/>
              </a:ext>
            </a:extLst>
          </p:cNvPr>
          <p:cNvSpPr txBox="1"/>
          <p:nvPr/>
        </p:nvSpPr>
        <p:spPr>
          <a:xfrm>
            <a:off x="7641771" y="401388"/>
            <a:ext cx="9100457" cy="1569660"/>
          </a:xfrm>
          <a:prstGeom prst="rect">
            <a:avLst/>
          </a:prstGeom>
          <a:noFill/>
        </p:spPr>
        <p:txBody>
          <a:bodyPr wrap="square" rtlCol="0">
            <a:spAutoFit/>
          </a:bodyPr>
          <a:lstStyle/>
          <a:p>
            <a:r>
              <a:rPr lang="en-US" sz="2400" b="1" dirty="0"/>
              <a:t>Troubleshooting Issues:</a:t>
            </a:r>
          </a:p>
          <a:p>
            <a:endParaRPr lang="en-US" sz="2400" b="1" dirty="0"/>
          </a:p>
          <a:p>
            <a:pPr marL="342900" indent="-342900">
              <a:buFont typeface="Arial" panose="020B0604020202020204" pitchFamily="34" charset="0"/>
              <a:buChar char="•"/>
            </a:pPr>
            <a:endParaRPr lang="en-US" sz="2400" b="1" dirty="0"/>
          </a:p>
          <a:p>
            <a:pPr marL="342900" indent="-342900">
              <a:buFont typeface="Arial" panose="020B0604020202020204" pitchFamily="34" charset="0"/>
              <a:buChar char="•"/>
            </a:pPr>
            <a:endParaRPr lang="en-US" sz="2400" b="1" dirty="0"/>
          </a:p>
        </p:txBody>
      </p:sp>
      <p:sp>
        <p:nvSpPr>
          <p:cNvPr id="2" name="TextBox 1">
            <a:extLst>
              <a:ext uri="{FF2B5EF4-FFF2-40B4-BE49-F238E27FC236}">
                <a16:creationId xmlns:a16="http://schemas.microsoft.com/office/drawing/2014/main" id="{1B175F3E-F4B5-139B-18DC-7AFE0E68EA7A}"/>
              </a:ext>
            </a:extLst>
          </p:cNvPr>
          <p:cNvSpPr txBox="1"/>
          <p:nvPr/>
        </p:nvSpPr>
        <p:spPr>
          <a:xfrm>
            <a:off x="568712" y="671691"/>
            <a:ext cx="9924586" cy="2585323"/>
          </a:xfrm>
          <a:prstGeom prst="rect">
            <a:avLst/>
          </a:prstGeom>
          <a:noFill/>
        </p:spPr>
        <p:txBody>
          <a:bodyPr wrap="square" rtlCol="0">
            <a:spAutoFit/>
          </a:bodyPr>
          <a:lstStyle/>
          <a:p>
            <a:r>
              <a:rPr lang="en-US" b="1" dirty="0"/>
              <a:t>Adjust Bandwidth Allocation</a:t>
            </a:r>
          </a:p>
          <a:p>
            <a:pPr>
              <a:buFont typeface="Arial" panose="020B0604020202020204" pitchFamily="34" charset="0"/>
              <a:buChar char="•"/>
            </a:pPr>
            <a:r>
              <a:rPr lang="en-US" b="1" dirty="0"/>
              <a:t>Router/Switch Configuration</a:t>
            </a:r>
            <a:r>
              <a:rPr lang="en-US" dirty="0"/>
              <a:t>:</a:t>
            </a:r>
          </a:p>
          <a:p>
            <a:pPr marL="742950" lvl="1" indent="-285750">
              <a:buFont typeface="Arial" panose="020B0604020202020204" pitchFamily="34" charset="0"/>
              <a:buChar char="•"/>
            </a:pPr>
            <a:r>
              <a:rPr lang="en-US" dirty="0"/>
              <a:t>Apply traffic shaping or bandwidth limits on non-critical devices.</a:t>
            </a:r>
          </a:p>
          <a:p>
            <a:pPr marL="742950" lvl="1" indent="-285750">
              <a:buFont typeface="Arial" panose="020B0604020202020204" pitchFamily="34" charset="0"/>
              <a:buChar char="•"/>
            </a:pPr>
            <a:r>
              <a:rPr lang="en-US" dirty="0"/>
              <a:t>Reserve bandwidth for critical applications using QoS policies.</a:t>
            </a:r>
          </a:p>
          <a:p>
            <a:pPr lvl="1"/>
            <a:endParaRPr lang="en-US" dirty="0"/>
          </a:p>
          <a:p>
            <a:r>
              <a:rPr lang="en-US" b="1" dirty="0"/>
              <a:t> Inspect and Configure Firewalls</a:t>
            </a:r>
          </a:p>
          <a:p>
            <a:pPr>
              <a:buFont typeface="Arial" panose="020B0604020202020204" pitchFamily="34" charset="0"/>
              <a:buChar char="•"/>
            </a:pPr>
            <a:r>
              <a:rPr lang="en-US" dirty="0"/>
              <a:t>Check firewall rules for misconfigured or open policies that allow unnecessary traffic.</a:t>
            </a:r>
          </a:p>
          <a:p>
            <a:pPr>
              <a:buFont typeface="Arial" panose="020B0604020202020204" pitchFamily="34" charset="0"/>
              <a:buChar char="•"/>
            </a:pPr>
            <a:r>
              <a:rPr lang="en-US" dirty="0"/>
              <a:t>Block suspicious or high-bandwidth traffic sources.</a:t>
            </a:r>
          </a:p>
          <a:p>
            <a:pPr>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75AA6E9C-0447-F029-2B49-3C771FD43935}"/>
              </a:ext>
            </a:extLst>
          </p:cNvPr>
          <p:cNvSpPr txBox="1"/>
          <p:nvPr/>
        </p:nvSpPr>
        <p:spPr>
          <a:xfrm>
            <a:off x="312234" y="3120742"/>
            <a:ext cx="11311054" cy="3785652"/>
          </a:xfrm>
          <a:prstGeom prst="rect">
            <a:avLst/>
          </a:prstGeom>
          <a:noFill/>
        </p:spPr>
        <p:txBody>
          <a:bodyPr wrap="square" rtlCol="0">
            <a:spAutoFit/>
          </a:bodyPr>
          <a:lstStyle/>
          <a:p>
            <a:r>
              <a:rPr lang="en-US" sz="2000" b="1" dirty="0"/>
              <a:t>Preventative and Mitigation Technologies / Strategies</a:t>
            </a:r>
          </a:p>
          <a:p>
            <a:endParaRPr lang="en-US" sz="2000" b="1" dirty="0"/>
          </a:p>
          <a:p>
            <a:r>
              <a:rPr lang="en-US" sz="2000" b="1" dirty="0"/>
              <a:t>Optimize Network Performance</a:t>
            </a:r>
          </a:p>
          <a:p>
            <a:pPr>
              <a:buFont typeface="Arial" panose="020B0604020202020204" pitchFamily="34" charset="0"/>
              <a:buChar char="•"/>
            </a:pPr>
            <a:r>
              <a:rPr lang="en-US" sz="2000" dirty="0"/>
              <a:t>Regularly review and optimize VLANs for efficient traffic segmentation.</a:t>
            </a:r>
          </a:p>
          <a:p>
            <a:pPr>
              <a:buFont typeface="Arial" panose="020B0604020202020204" pitchFamily="34" charset="0"/>
              <a:buChar char="•"/>
            </a:pPr>
            <a:r>
              <a:rPr lang="en-US" sz="2000" dirty="0"/>
              <a:t>Use link aggregation (LACP) for high-traffic segments to combine multiple Ethernet links.</a:t>
            </a:r>
          </a:p>
          <a:p>
            <a:r>
              <a:rPr lang="en-US" sz="2000" b="1" dirty="0"/>
              <a:t>Implement Monitoring Tools</a:t>
            </a:r>
          </a:p>
          <a:p>
            <a:pPr>
              <a:buFont typeface="Arial" panose="020B0604020202020204" pitchFamily="34" charset="0"/>
              <a:buChar char="•"/>
            </a:pPr>
            <a:r>
              <a:rPr lang="en-US" sz="2000" dirty="0"/>
              <a:t>Deploy real-time monitoring tools to continuously analyze traffic patterns.</a:t>
            </a:r>
          </a:p>
          <a:p>
            <a:pPr>
              <a:buFont typeface="Arial" panose="020B0604020202020204" pitchFamily="34" charset="0"/>
              <a:buChar char="•"/>
            </a:pPr>
            <a:r>
              <a:rPr lang="en-US" sz="2000" dirty="0"/>
              <a:t>Set up alerts for traffic anomalies or bandwidth exhaustion.</a:t>
            </a:r>
          </a:p>
          <a:p>
            <a:r>
              <a:rPr lang="en-US" sz="2000" b="1" dirty="0"/>
              <a:t>Limit Bandwidth Usage</a:t>
            </a:r>
          </a:p>
          <a:p>
            <a:pPr>
              <a:buFont typeface="Arial" panose="020B0604020202020204" pitchFamily="34" charset="0"/>
              <a:buChar char="•"/>
            </a:pPr>
            <a:r>
              <a:rPr lang="en-US" sz="2000" dirty="0"/>
              <a:t>Enable traffic shaping for non-essential applications (e.g., streaming, social media).</a:t>
            </a:r>
          </a:p>
          <a:p>
            <a:pPr>
              <a:buFont typeface="Arial" panose="020B0604020202020204" pitchFamily="34" charset="0"/>
              <a:buChar char="•"/>
            </a:pPr>
            <a:r>
              <a:rPr lang="en-US" sz="2000" dirty="0"/>
              <a:t>Set bandwidth caps for guest networks.</a:t>
            </a:r>
          </a:p>
          <a:p>
            <a:r>
              <a:rPr lang="en-US" sz="2000" b="1" dirty="0"/>
              <a:t> </a:t>
            </a:r>
          </a:p>
        </p:txBody>
      </p:sp>
    </p:spTree>
    <p:extLst>
      <p:ext uri="{BB962C8B-B14F-4D97-AF65-F5344CB8AC3E}">
        <p14:creationId xmlns:p14="http://schemas.microsoft.com/office/powerpoint/2010/main" val="29078515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860E6-9B3E-B13C-F22D-DBE3AEE82B67}"/>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C330B879-5410-E99A-FFAB-91B6AEC8740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8E4A636C-51D3-3B92-0C71-1AA2D69C3356}"/>
              </a:ext>
            </a:extLst>
          </p:cNvPr>
          <p:cNvSpPr>
            <a:spLocks noGrp="1"/>
          </p:cNvSpPr>
          <p:nvPr>
            <p:ph type="sldNum" sz="quarter" idx="12"/>
          </p:nvPr>
        </p:nvSpPr>
        <p:spPr/>
        <p:txBody>
          <a:bodyPr/>
          <a:lstStyle/>
          <a:p>
            <a:fld id="{294A09A9-5501-47C1-A89A-A340965A2BE2}" type="slidenum">
              <a:rPr lang="en-US" smtClean="0"/>
              <a:pPr/>
              <a:t>49</a:t>
            </a:fld>
            <a:endParaRPr lang="en-US" dirty="0"/>
          </a:p>
        </p:txBody>
      </p:sp>
      <p:sp>
        <p:nvSpPr>
          <p:cNvPr id="8" name="TextBox 7">
            <a:extLst>
              <a:ext uri="{FF2B5EF4-FFF2-40B4-BE49-F238E27FC236}">
                <a16:creationId xmlns:a16="http://schemas.microsoft.com/office/drawing/2014/main" id="{B8310103-2256-B2B5-BE62-575B2DEC928C}"/>
              </a:ext>
            </a:extLst>
          </p:cNvPr>
          <p:cNvSpPr txBox="1"/>
          <p:nvPr/>
        </p:nvSpPr>
        <p:spPr>
          <a:xfrm>
            <a:off x="3214737" y="206412"/>
            <a:ext cx="9100457" cy="461665"/>
          </a:xfrm>
          <a:prstGeom prst="rect">
            <a:avLst/>
          </a:prstGeom>
          <a:noFill/>
        </p:spPr>
        <p:txBody>
          <a:bodyPr wrap="square" rtlCol="0">
            <a:spAutoFit/>
          </a:bodyPr>
          <a:lstStyle/>
          <a:p>
            <a:r>
              <a:rPr lang="en-US" sz="2400" b="1"/>
              <a:t>Preventative and Mitigation Technologies / Strategies</a:t>
            </a:r>
            <a:endParaRPr lang="en-US" sz="2400" b="1" dirty="0"/>
          </a:p>
        </p:txBody>
      </p:sp>
      <p:sp>
        <p:nvSpPr>
          <p:cNvPr id="3" name="TextBox 2">
            <a:extLst>
              <a:ext uri="{FF2B5EF4-FFF2-40B4-BE49-F238E27FC236}">
                <a16:creationId xmlns:a16="http://schemas.microsoft.com/office/drawing/2014/main" id="{48F7CCF7-2EB4-4FA8-77FD-C703FFD931AA}"/>
              </a:ext>
            </a:extLst>
          </p:cNvPr>
          <p:cNvSpPr txBox="1"/>
          <p:nvPr/>
        </p:nvSpPr>
        <p:spPr>
          <a:xfrm>
            <a:off x="457672" y="1139542"/>
            <a:ext cx="11311054" cy="5262979"/>
          </a:xfrm>
          <a:prstGeom prst="rect">
            <a:avLst/>
          </a:prstGeom>
          <a:noFill/>
        </p:spPr>
        <p:txBody>
          <a:bodyPr wrap="square" rtlCol="0">
            <a:spAutoFit/>
          </a:bodyPr>
          <a:lstStyle/>
          <a:p>
            <a:r>
              <a:rPr lang="en-US" sz="2400" b="1" dirty="0"/>
              <a:t>Secure the Network</a:t>
            </a:r>
          </a:p>
          <a:p>
            <a:pPr>
              <a:buFont typeface="Arial" panose="020B0604020202020204" pitchFamily="34" charset="0"/>
              <a:buChar char="•"/>
            </a:pPr>
            <a:r>
              <a:rPr lang="en-US" sz="2400" b="1" dirty="0"/>
              <a:t>Prevent Misuse</a:t>
            </a:r>
            <a:r>
              <a:rPr lang="en-US" sz="2400" dirty="0"/>
              <a:t>:</a:t>
            </a:r>
          </a:p>
          <a:p>
            <a:pPr marL="742950" lvl="1" indent="-285750">
              <a:buFont typeface="Arial" panose="020B0604020202020204" pitchFamily="34" charset="0"/>
              <a:buChar char="•"/>
            </a:pPr>
            <a:r>
              <a:rPr lang="en-US" sz="2400" dirty="0"/>
              <a:t>Restrict access to critical network segments using ACLs.</a:t>
            </a:r>
          </a:p>
          <a:p>
            <a:pPr marL="742950" lvl="1" indent="-285750">
              <a:buFont typeface="Arial" panose="020B0604020202020204" pitchFamily="34" charset="0"/>
              <a:buChar char="•"/>
            </a:pPr>
            <a:r>
              <a:rPr lang="en-US" sz="2400" dirty="0"/>
              <a:t>Deploy 802.1X port security to control device access.</a:t>
            </a:r>
          </a:p>
          <a:p>
            <a:pPr>
              <a:buFont typeface="Arial" panose="020B0604020202020204" pitchFamily="34" charset="0"/>
              <a:buChar char="•"/>
            </a:pPr>
            <a:r>
              <a:rPr lang="en-US" sz="2400" b="1" dirty="0"/>
              <a:t>DDoS Protection</a:t>
            </a:r>
            <a:r>
              <a:rPr lang="en-US" sz="2400" dirty="0"/>
              <a:t>:</a:t>
            </a:r>
          </a:p>
          <a:p>
            <a:pPr marL="742950" lvl="1" indent="-285750">
              <a:buFont typeface="Arial" panose="020B0604020202020204" pitchFamily="34" charset="0"/>
              <a:buChar char="•"/>
            </a:pPr>
            <a:r>
              <a:rPr lang="en-US" sz="2400" dirty="0"/>
              <a:t>Use rate limiting and intrusion prevention systems (IPS) to handle malicious traffic.</a:t>
            </a:r>
          </a:p>
          <a:p>
            <a:r>
              <a:rPr lang="en-US" sz="2400" b="1" dirty="0"/>
              <a:t>Upgrade Infrastructure</a:t>
            </a:r>
          </a:p>
          <a:p>
            <a:pPr>
              <a:buFont typeface="Arial" panose="020B0604020202020204" pitchFamily="34" charset="0"/>
              <a:buChar char="•"/>
            </a:pPr>
            <a:r>
              <a:rPr lang="en-US" sz="2400" dirty="0"/>
              <a:t>If bandwidth limitations persist:</a:t>
            </a:r>
          </a:p>
          <a:p>
            <a:pPr marL="742950" lvl="1" indent="-285750">
              <a:buFont typeface="Arial" panose="020B0604020202020204" pitchFamily="34" charset="0"/>
              <a:buChar char="•"/>
            </a:pPr>
            <a:r>
              <a:rPr lang="en-US" sz="2400" dirty="0"/>
              <a:t>Upgrade to higher-capacity switches or routers.</a:t>
            </a:r>
          </a:p>
          <a:p>
            <a:pPr marL="742950" lvl="1" indent="-285750">
              <a:buFont typeface="Arial" panose="020B0604020202020204" pitchFamily="34" charset="0"/>
              <a:buChar char="•"/>
            </a:pPr>
            <a:r>
              <a:rPr lang="en-US" sz="2400" dirty="0"/>
              <a:t>Increase ISP bandwidth to match network demands.</a:t>
            </a:r>
          </a:p>
          <a:p>
            <a:r>
              <a:rPr lang="en-US" sz="2400" b="1" dirty="0"/>
              <a:t>Educate Users</a:t>
            </a:r>
          </a:p>
          <a:p>
            <a:pPr>
              <a:buFont typeface="Arial" panose="020B0604020202020204" pitchFamily="34" charset="0"/>
              <a:buChar char="•"/>
            </a:pPr>
            <a:r>
              <a:rPr lang="en-US" sz="2400" dirty="0"/>
              <a:t>Inform users about acceptable bandwidth usage policies.</a:t>
            </a:r>
          </a:p>
          <a:p>
            <a:pPr>
              <a:buFont typeface="Arial" panose="020B0604020202020204" pitchFamily="34" charset="0"/>
              <a:buChar char="•"/>
            </a:pPr>
            <a:r>
              <a:rPr lang="en-US" sz="2400" dirty="0"/>
              <a:t>Encourage users to schedule large file transfers during off-peak hours.</a:t>
            </a:r>
          </a:p>
        </p:txBody>
      </p:sp>
    </p:spTree>
    <p:extLst>
      <p:ext uri="{BB962C8B-B14F-4D97-AF65-F5344CB8AC3E}">
        <p14:creationId xmlns:p14="http://schemas.microsoft.com/office/powerpoint/2010/main" val="2561025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F921DF51-B45F-48A6-BCB0-F9F3E2253CCE}"/>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1B871D8-7F53-435E-8E05-EEF9FB71147C}"/>
              </a:ext>
            </a:extLst>
          </p:cNvPr>
          <p:cNvSpPr>
            <a:spLocks noGrp="1"/>
          </p:cNvSpPr>
          <p:nvPr>
            <p:ph type="sldNum" sz="quarter" idx="12"/>
          </p:nvPr>
        </p:nvSpPr>
        <p:spPr/>
        <p:txBody>
          <a:bodyPr/>
          <a:lstStyle/>
          <a:p>
            <a:fld id="{294A09A9-5501-47C1-A89A-A340965A2BE2}" type="slidenum">
              <a:rPr lang="en-US" smtClean="0"/>
              <a:pPr/>
              <a:t>5</a:t>
            </a:fld>
            <a:endParaRPr lang="en-US" dirty="0"/>
          </a:p>
        </p:txBody>
      </p:sp>
      <p:sp>
        <p:nvSpPr>
          <p:cNvPr id="2" name="TextBox 1"/>
          <p:cNvSpPr txBox="1"/>
          <p:nvPr/>
        </p:nvSpPr>
        <p:spPr>
          <a:xfrm>
            <a:off x="1021404" y="515566"/>
            <a:ext cx="8083685" cy="1384995"/>
          </a:xfrm>
          <a:prstGeom prst="rect">
            <a:avLst/>
          </a:prstGeom>
          <a:noFill/>
        </p:spPr>
        <p:txBody>
          <a:bodyPr wrap="square" rtlCol="0">
            <a:spAutoFit/>
          </a:bodyPr>
          <a:lstStyle/>
          <a:p>
            <a:r>
              <a:rPr lang="en-US" sz="2800" dirty="0"/>
              <a:t>IP Address</a:t>
            </a:r>
          </a:p>
          <a:p>
            <a:endParaRPr lang="en-US" sz="2800" dirty="0"/>
          </a:p>
          <a:p>
            <a:endParaRPr lang="en-IN" sz="2800" dirty="0"/>
          </a:p>
        </p:txBody>
      </p:sp>
      <p:graphicFrame>
        <p:nvGraphicFramePr>
          <p:cNvPr id="4" name="Table 3"/>
          <p:cNvGraphicFramePr>
            <a:graphicFrameLocks noGrp="1"/>
          </p:cNvGraphicFramePr>
          <p:nvPr>
            <p:extLst>
              <p:ext uri="{D42A27DB-BD31-4B8C-83A1-F6EECF244321}">
                <p14:modId xmlns:p14="http://schemas.microsoft.com/office/powerpoint/2010/main" val="3560769876"/>
              </p:ext>
            </p:extLst>
          </p:nvPr>
        </p:nvGraphicFramePr>
        <p:xfrm>
          <a:off x="826850" y="1546517"/>
          <a:ext cx="10679621" cy="4417798"/>
        </p:xfrm>
        <a:graphic>
          <a:graphicData uri="http://schemas.openxmlformats.org/drawingml/2006/table">
            <a:tbl>
              <a:tblPr firstRow="1" bandRow="1">
                <a:tableStyleId>{5C22544A-7EE6-4342-B048-85BDC9FD1C3A}</a:tableStyleId>
              </a:tblPr>
              <a:tblGrid>
                <a:gridCol w="1262380">
                  <a:extLst>
                    <a:ext uri="{9D8B030D-6E8A-4147-A177-3AD203B41FA5}">
                      <a16:colId xmlns:a16="http://schemas.microsoft.com/office/drawing/2014/main" val="20000"/>
                    </a:ext>
                  </a:extLst>
                </a:gridCol>
                <a:gridCol w="1202190">
                  <a:extLst>
                    <a:ext uri="{9D8B030D-6E8A-4147-A177-3AD203B41FA5}">
                      <a16:colId xmlns:a16="http://schemas.microsoft.com/office/drawing/2014/main" val="20001"/>
                    </a:ext>
                  </a:extLst>
                </a:gridCol>
                <a:gridCol w="1262380">
                  <a:extLst>
                    <a:ext uri="{9D8B030D-6E8A-4147-A177-3AD203B41FA5}">
                      <a16:colId xmlns:a16="http://schemas.microsoft.com/office/drawing/2014/main" val="20002"/>
                    </a:ext>
                  </a:extLst>
                </a:gridCol>
                <a:gridCol w="1202190">
                  <a:extLst>
                    <a:ext uri="{9D8B030D-6E8A-4147-A177-3AD203B41FA5}">
                      <a16:colId xmlns:a16="http://schemas.microsoft.com/office/drawing/2014/main" val="20003"/>
                    </a:ext>
                  </a:extLst>
                </a:gridCol>
                <a:gridCol w="1302292">
                  <a:extLst>
                    <a:ext uri="{9D8B030D-6E8A-4147-A177-3AD203B41FA5}">
                      <a16:colId xmlns:a16="http://schemas.microsoft.com/office/drawing/2014/main" val="20004"/>
                    </a:ext>
                  </a:extLst>
                </a:gridCol>
                <a:gridCol w="1517726">
                  <a:extLst>
                    <a:ext uri="{9D8B030D-6E8A-4147-A177-3AD203B41FA5}">
                      <a16:colId xmlns:a16="http://schemas.microsoft.com/office/drawing/2014/main" val="20005"/>
                    </a:ext>
                  </a:extLst>
                </a:gridCol>
                <a:gridCol w="976821">
                  <a:extLst>
                    <a:ext uri="{9D8B030D-6E8A-4147-A177-3AD203B41FA5}">
                      <a16:colId xmlns:a16="http://schemas.microsoft.com/office/drawing/2014/main" val="20006"/>
                    </a:ext>
                  </a:extLst>
                </a:gridCol>
                <a:gridCol w="976821">
                  <a:extLst>
                    <a:ext uri="{9D8B030D-6E8A-4147-A177-3AD203B41FA5}">
                      <a16:colId xmlns:a16="http://schemas.microsoft.com/office/drawing/2014/main" val="20007"/>
                    </a:ext>
                  </a:extLst>
                </a:gridCol>
                <a:gridCol w="976821">
                  <a:extLst>
                    <a:ext uri="{9D8B030D-6E8A-4147-A177-3AD203B41FA5}">
                      <a16:colId xmlns:a16="http://schemas.microsoft.com/office/drawing/2014/main" val="20008"/>
                    </a:ext>
                  </a:extLst>
                </a:gridCol>
              </a:tblGrid>
              <a:tr h="608699">
                <a:tc>
                  <a:txBody>
                    <a:bodyPr/>
                    <a:lstStyle/>
                    <a:p>
                      <a:pPr algn="ctr"/>
                      <a:r>
                        <a:rPr lang="en-US" dirty="0"/>
                        <a:t>192</a:t>
                      </a:r>
                      <a:endParaRPr lang="en-IN" dirty="0"/>
                    </a:p>
                  </a:txBody>
                  <a:tcPr/>
                </a:tc>
                <a:tc>
                  <a:txBody>
                    <a:bodyPr/>
                    <a:lstStyle/>
                    <a:p>
                      <a:pPr algn="ctr"/>
                      <a:r>
                        <a:rPr lang="en-US" dirty="0"/>
                        <a:t>168</a:t>
                      </a:r>
                      <a:endParaRPr lang="en-IN" dirty="0"/>
                    </a:p>
                  </a:txBody>
                  <a:tcPr/>
                </a:tc>
                <a:tc>
                  <a:txBody>
                    <a:bodyPr/>
                    <a:lstStyle/>
                    <a:p>
                      <a:pPr algn="ctr"/>
                      <a:r>
                        <a:rPr lang="en-US" dirty="0"/>
                        <a:t>100</a:t>
                      </a:r>
                      <a:endParaRPr lang="en-IN" dirty="0"/>
                    </a:p>
                  </a:txBody>
                  <a:tcPr/>
                </a:tc>
                <a:tc>
                  <a:txBody>
                    <a:bodyPr/>
                    <a:lstStyle/>
                    <a:p>
                      <a:pPr algn="ctr"/>
                      <a:r>
                        <a:rPr lang="en-US" dirty="0"/>
                        <a:t>1</a:t>
                      </a:r>
                      <a:endParaRPr lang="en-IN" dirty="0"/>
                    </a:p>
                  </a:txBody>
                  <a:tcPr/>
                </a:tc>
                <a:tc>
                  <a:txBody>
                    <a:bodyPr/>
                    <a:lstStyle/>
                    <a:p>
                      <a:pPr algn="ctr"/>
                      <a:r>
                        <a:rPr lang="en-US" dirty="0"/>
                        <a:t>IP Address</a:t>
                      </a:r>
                      <a:endParaRPr lang="en-IN" dirty="0"/>
                    </a:p>
                  </a:txBody>
                  <a:tcPr/>
                </a:tc>
                <a:tc rowSpan="5" gridSpan="4">
                  <a:txBody>
                    <a:bodyPr/>
                    <a:lstStyle/>
                    <a:p>
                      <a:endParaRPr lang="en-IN" dirty="0"/>
                    </a:p>
                  </a:txBody>
                  <a:tcPr/>
                </a:tc>
                <a:tc rowSpan="5" hMerge="1">
                  <a:txBody>
                    <a:bodyPr/>
                    <a:lstStyle/>
                    <a:p>
                      <a:endParaRPr lang="en-IN" dirty="0"/>
                    </a:p>
                  </a:txBody>
                  <a:tcPr/>
                </a:tc>
                <a:tc rowSpan="5" hMerge="1">
                  <a:txBody>
                    <a:bodyPr/>
                    <a:lstStyle/>
                    <a:p>
                      <a:endParaRPr lang="en-IN" dirty="0"/>
                    </a:p>
                  </a:txBody>
                  <a:tcPr/>
                </a:tc>
                <a:tc rowSpan="5" hMerge="1">
                  <a:txBody>
                    <a:bodyPr/>
                    <a:lstStyle/>
                    <a:p>
                      <a:endParaRPr lang="en-IN" dirty="0"/>
                    </a:p>
                  </a:txBody>
                  <a:tcPr/>
                </a:tc>
                <a:extLst>
                  <a:ext uri="{0D108BD9-81ED-4DB2-BD59-A6C34878D82A}">
                    <a16:rowId xmlns:a16="http://schemas.microsoft.com/office/drawing/2014/main" val="10000"/>
                  </a:ext>
                </a:extLst>
              </a:tr>
              <a:tr h="608699">
                <a:tc>
                  <a:txBody>
                    <a:bodyPr/>
                    <a:lstStyle/>
                    <a:p>
                      <a:pPr algn="ctr"/>
                      <a:r>
                        <a:rPr lang="en-US" dirty="0"/>
                        <a:t>11000000</a:t>
                      </a:r>
                      <a:endParaRPr lang="en-IN" dirty="0"/>
                    </a:p>
                  </a:txBody>
                  <a:tcPr/>
                </a:tc>
                <a:tc>
                  <a:txBody>
                    <a:bodyPr/>
                    <a:lstStyle/>
                    <a:p>
                      <a:pPr algn="ctr"/>
                      <a:r>
                        <a:rPr lang="en-US" dirty="0"/>
                        <a:t>10101000</a:t>
                      </a:r>
                      <a:endParaRPr lang="en-IN" dirty="0"/>
                    </a:p>
                  </a:txBody>
                  <a:tcPr/>
                </a:tc>
                <a:tc>
                  <a:txBody>
                    <a:bodyPr/>
                    <a:lstStyle/>
                    <a:p>
                      <a:pPr algn="ctr"/>
                      <a:r>
                        <a:rPr lang="en-US" dirty="0"/>
                        <a:t>01100100</a:t>
                      </a:r>
                      <a:endParaRPr lang="en-IN" dirty="0"/>
                    </a:p>
                  </a:txBody>
                  <a:tcPr/>
                </a:tc>
                <a:tc>
                  <a:txBody>
                    <a:bodyPr/>
                    <a:lstStyle/>
                    <a:p>
                      <a:pPr algn="ctr"/>
                      <a:r>
                        <a:rPr lang="en-US" dirty="0"/>
                        <a:t>11100001</a:t>
                      </a:r>
                      <a:endParaRPr lang="en-IN" dirty="0"/>
                    </a:p>
                  </a:txBody>
                  <a:tcPr/>
                </a:tc>
                <a:tc>
                  <a:txBody>
                    <a:bodyPr/>
                    <a:lstStyle/>
                    <a:p>
                      <a:pPr algn="ctr"/>
                      <a:r>
                        <a:rPr lang="en-US" b="1" dirty="0"/>
                        <a:t>Binary Value</a:t>
                      </a:r>
                      <a:endParaRPr lang="en-IN" b="1" dirty="0"/>
                    </a:p>
                  </a:txBody>
                  <a:tcPr>
                    <a:solidFill>
                      <a:schemeClr val="accent6"/>
                    </a:solidFill>
                  </a:tcPr>
                </a:tc>
                <a:tc gridSpan="4"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extLst>
                  <a:ext uri="{0D108BD9-81ED-4DB2-BD59-A6C34878D82A}">
                    <a16:rowId xmlns:a16="http://schemas.microsoft.com/office/drawing/2014/main" val="10001"/>
                  </a:ext>
                </a:extLst>
              </a:tr>
              <a:tr h="608699">
                <a:tc>
                  <a:txBody>
                    <a:bodyPr/>
                    <a:lstStyle/>
                    <a:p>
                      <a:pPr algn="ctr"/>
                      <a:r>
                        <a:rPr lang="en-US" dirty="0"/>
                        <a:t>255</a:t>
                      </a:r>
                      <a:endParaRPr lang="en-IN" dirty="0"/>
                    </a:p>
                  </a:txBody>
                  <a:tcPr/>
                </a:tc>
                <a:tc>
                  <a:txBody>
                    <a:bodyPr/>
                    <a:lstStyle/>
                    <a:p>
                      <a:pPr algn="ctr"/>
                      <a:r>
                        <a:rPr lang="en-US" dirty="0"/>
                        <a:t>255</a:t>
                      </a:r>
                      <a:endParaRPr lang="en-IN" dirty="0"/>
                    </a:p>
                  </a:txBody>
                  <a:tcPr/>
                </a:tc>
                <a:tc>
                  <a:txBody>
                    <a:bodyPr/>
                    <a:lstStyle/>
                    <a:p>
                      <a:pPr algn="ctr"/>
                      <a:r>
                        <a:rPr lang="en-US" dirty="0"/>
                        <a:t>255</a:t>
                      </a:r>
                      <a:endParaRPr lang="en-IN" dirty="0"/>
                    </a:p>
                  </a:txBody>
                  <a:tcPr/>
                </a:tc>
                <a:tc>
                  <a:txBody>
                    <a:bodyPr/>
                    <a:lstStyle/>
                    <a:p>
                      <a:pPr algn="ctr"/>
                      <a:r>
                        <a:rPr lang="en-US" dirty="0"/>
                        <a:t>0</a:t>
                      </a:r>
                      <a:endParaRPr lang="en-IN" dirty="0"/>
                    </a:p>
                  </a:txBody>
                  <a:tcPr/>
                </a:tc>
                <a:tc>
                  <a:txBody>
                    <a:bodyPr/>
                    <a:lstStyle/>
                    <a:p>
                      <a:pPr algn="ctr"/>
                      <a:r>
                        <a:rPr lang="en-US" b="1" dirty="0"/>
                        <a:t>Subnet Mask</a:t>
                      </a:r>
                      <a:endParaRPr lang="en-IN" b="1" dirty="0"/>
                    </a:p>
                  </a:txBody>
                  <a:tcPr>
                    <a:solidFill>
                      <a:schemeClr val="accent6"/>
                    </a:solidFill>
                  </a:tcPr>
                </a:tc>
                <a:tc gridSpan="4"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extLst>
                  <a:ext uri="{0D108BD9-81ED-4DB2-BD59-A6C34878D82A}">
                    <a16:rowId xmlns:a16="http://schemas.microsoft.com/office/drawing/2014/main" val="10002"/>
                  </a:ext>
                </a:extLst>
              </a:tr>
              <a:tr h="608699">
                <a:tc>
                  <a:txBody>
                    <a:bodyPr/>
                    <a:lstStyle/>
                    <a:p>
                      <a:pPr algn="ctr"/>
                      <a:r>
                        <a:rPr lang="en-US" dirty="0"/>
                        <a:t>11111111</a:t>
                      </a:r>
                      <a:endParaRPr lang="en-IN" dirty="0"/>
                    </a:p>
                  </a:txBody>
                  <a:tcPr/>
                </a:tc>
                <a:tc>
                  <a:txBody>
                    <a:bodyPr/>
                    <a:lstStyle/>
                    <a:p>
                      <a:pPr algn="ctr"/>
                      <a:r>
                        <a:rPr lang="en-US" dirty="0"/>
                        <a:t>11111111</a:t>
                      </a:r>
                      <a:endParaRPr lang="en-IN" dirty="0"/>
                    </a:p>
                  </a:txBody>
                  <a:tcPr/>
                </a:tc>
                <a:tc>
                  <a:txBody>
                    <a:bodyPr/>
                    <a:lstStyle/>
                    <a:p>
                      <a:pPr algn="ctr"/>
                      <a:r>
                        <a:rPr lang="en-US" dirty="0"/>
                        <a:t>11111111</a:t>
                      </a:r>
                      <a:endParaRPr lang="en-IN" dirty="0"/>
                    </a:p>
                  </a:txBody>
                  <a:tcPr/>
                </a:tc>
                <a:tc>
                  <a:txBody>
                    <a:bodyPr/>
                    <a:lstStyle/>
                    <a:p>
                      <a:pPr algn="ctr"/>
                      <a:r>
                        <a:rPr lang="en-US" dirty="0"/>
                        <a:t>00000000</a:t>
                      </a:r>
                      <a:endParaRPr lang="en-IN" dirty="0"/>
                    </a:p>
                  </a:txBody>
                  <a:tcPr/>
                </a:tc>
                <a:tc>
                  <a:txBody>
                    <a:bodyPr/>
                    <a:lstStyle/>
                    <a:p>
                      <a:pPr algn="ctr"/>
                      <a:r>
                        <a:rPr lang="en-US" b="1" dirty="0"/>
                        <a:t>Binary</a:t>
                      </a:r>
                      <a:endParaRPr lang="en-IN" b="1" dirty="0"/>
                    </a:p>
                  </a:txBody>
                  <a:tcPr>
                    <a:solidFill>
                      <a:schemeClr val="accent6"/>
                    </a:solidFill>
                  </a:tcPr>
                </a:tc>
                <a:tc gridSpan="4"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extLst>
                  <a:ext uri="{0D108BD9-81ED-4DB2-BD59-A6C34878D82A}">
                    <a16:rowId xmlns:a16="http://schemas.microsoft.com/office/drawing/2014/main" val="10003"/>
                  </a:ext>
                </a:extLst>
              </a:tr>
              <a:tr h="608699">
                <a:tc>
                  <a:txBody>
                    <a:bodyPr/>
                    <a:lstStyle/>
                    <a:p>
                      <a:pPr algn="ctr"/>
                      <a:r>
                        <a:rPr lang="en-US" dirty="0"/>
                        <a:t>11000000</a:t>
                      </a:r>
                      <a:endParaRPr lang="en-IN" dirty="0"/>
                    </a:p>
                  </a:txBody>
                  <a:tcPr/>
                </a:tc>
                <a:tc>
                  <a:txBody>
                    <a:bodyPr/>
                    <a:lstStyle/>
                    <a:p>
                      <a:pPr algn="ctr"/>
                      <a:r>
                        <a:rPr lang="en-US" dirty="0"/>
                        <a:t>10101000</a:t>
                      </a:r>
                      <a:endParaRPr lang="en-IN" dirty="0"/>
                    </a:p>
                  </a:txBody>
                  <a:tcPr/>
                </a:tc>
                <a:tc>
                  <a:txBody>
                    <a:bodyPr/>
                    <a:lstStyle/>
                    <a:p>
                      <a:pPr algn="ctr"/>
                      <a:r>
                        <a:rPr lang="en-US" dirty="0"/>
                        <a:t>01100100</a:t>
                      </a:r>
                      <a:endParaRPr lang="en-IN" dirty="0"/>
                    </a:p>
                  </a:txBody>
                  <a:tcPr/>
                </a:tc>
                <a:tc>
                  <a:txBody>
                    <a:bodyPr/>
                    <a:lstStyle/>
                    <a:p>
                      <a:pPr algn="ctr"/>
                      <a:r>
                        <a:rPr lang="en-US" dirty="0"/>
                        <a:t>11100001</a:t>
                      </a:r>
                      <a:endParaRPr lang="en-IN" dirty="0"/>
                    </a:p>
                  </a:txBody>
                  <a:tcPr/>
                </a:tc>
                <a:tc>
                  <a:txBody>
                    <a:bodyPr/>
                    <a:lstStyle/>
                    <a:p>
                      <a:pPr algn="ctr"/>
                      <a:r>
                        <a:rPr lang="en-US" b="1" dirty="0"/>
                        <a:t>Default</a:t>
                      </a:r>
                      <a:r>
                        <a:rPr lang="en-US" b="1" baseline="0" dirty="0"/>
                        <a:t> Gateway</a:t>
                      </a:r>
                      <a:endParaRPr lang="en-IN" b="1" dirty="0"/>
                    </a:p>
                  </a:txBody>
                  <a:tcPr>
                    <a:solidFill>
                      <a:schemeClr val="accent6"/>
                    </a:solidFill>
                  </a:tcPr>
                </a:tc>
                <a:tc gridSpan="4"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tc hMerge="1" vMerge="1">
                  <a:txBody>
                    <a:bodyPr/>
                    <a:lstStyle/>
                    <a:p>
                      <a:endParaRPr lang="en-IN" dirty="0"/>
                    </a:p>
                  </a:txBody>
                  <a:tcPr/>
                </a:tc>
                <a:extLst>
                  <a:ext uri="{0D108BD9-81ED-4DB2-BD59-A6C34878D82A}">
                    <a16:rowId xmlns:a16="http://schemas.microsoft.com/office/drawing/2014/main" val="10004"/>
                  </a:ext>
                </a:extLst>
              </a:tr>
              <a:tr h="608699">
                <a:tc>
                  <a:txBody>
                    <a:bodyPr/>
                    <a:lstStyle/>
                    <a:p>
                      <a:pPr algn="ctr"/>
                      <a:r>
                        <a:rPr lang="en-US" b="1" dirty="0"/>
                        <a:t>128</a:t>
                      </a:r>
                      <a:endParaRPr lang="en-IN" b="1" dirty="0"/>
                    </a:p>
                  </a:txBody>
                  <a:tcPr anchor="ctr">
                    <a:solidFill>
                      <a:srgbClr val="FFC000"/>
                    </a:solidFill>
                  </a:tcPr>
                </a:tc>
                <a:tc>
                  <a:txBody>
                    <a:bodyPr/>
                    <a:lstStyle/>
                    <a:p>
                      <a:pPr algn="ctr"/>
                      <a:r>
                        <a:rPr lang="en-US" b="1" dirty="0"/>
                        <a:t>64</a:t>
                      </a:r>
                      <a:endParaRPr lang="en-IN" b="1" dirty="0"/>
                    </a:p>
                  </a:txBody>
                  <a:tcPr anchor="ctr">
                    <a:solidFill>
                      <a:srgbClr val="FFC000"/>
                    </a:solidFill>
                  </a:tcPr>
                </a:tc>
                <a:tc>
                  <a:txBody>
                    <a:bodyPr/>
                    <a:lstStyle/>
                    <a:p>
                      <a:pPr algn="ctr"/>
                      <a:r>
                        <a:rPr lang="en-US" b="1" dirty="0"/>
                        <a:t>32</a:t>
                      </a:r>
                      <a:endParaRPr lang="en-IN" b="1" dirty="0"/>
                    </a:p>
                  </a:txBody>
                  <a:tcPr anchor="ctr">
                    <a:solidFill>
                      <a:srgbClr val="FFC000"/>
                    </a:solidFill>
                  </a:tcPr>
                </a:tc>
                <a:tc>
                  <a:txBody>
                    <a:bodyPr/>
                    <a:lstStyle/>
                    <a:p>
                      <a:pPr algn="ctr"/>
                      <a:r>
                        <a:rPr lang="en-US" b="1" dirty="0"/>
                        <a:t>16</a:t>
                      </a:r>
                      <a:endParaRPr lang="en-IN" b="1" dirty="0"/>
                    </a:p>
                  </a:txBody>
                  <a:tcPr anchor="ctr">
                    <a:solidFill>
                      <a:srgbClr val="FFC000"/>
                    </a:solidFill>
                  </a:tcPr>
                </a:tc>
                <a:tc>
                  <a:txBody>
                    <a:bodyPr/>
                    <a:lstStyle/>
                    <a:p>
                      <a:pPr algn="ctr"/>
                      <a:r>
                        <a:rPr lang="en-US" b="1" dirty="0"/>
                        <a:t>8</a:t>
                      </a:r>
                      <a:endParaRPr lang="en-IN" b="1" dirty="0"/>
                    </a:p>
                  </a:txBody>
                  <a:tcPr anchor="ctr">
                    <a:solidFill>
                      <a:srgbClr val="FFC000"/>
                    </a:solidFill>
                  </a:tcPr>
                </a:tc>
                <a:tc>
                  <a:txBody>
                    <a:bodyPr/>
                    <a:lstStyle/>
                    <a:p>
                      <a:pPr algn="ctr"/>
                      <a:r>
                        <a:rPr lang="en-US" b="1" dirty="0"/>
                        <a:t>4</a:t>
                      </a:r>
                      <a:endParaRPr lang="en-IN" b="1" dirty="0"/>
                    </a:p>
                  </a:txBody>
                  <a:tcPr anchor="ctr">
                    <a:solidFill>
                      <a:srgbClr val="FFC000"/>
                    </a:solidFill>
                  </a:tcPr>
                </a:tc>
                <a:tc>
                  <a:txBody>
                    <a:bodyPr/>
                    <a:lstStyle/>
                    <a:p>
                      <a:pPr algn="ctr"/>
                      <a:r>
                        <a:rPr lang="en-US" b="1" dirty="0"/>
                        <a:t>2</a:t>
                      </a:r>
                      <a:endParaRPr lang="en-IN" b="1" dirty="0"/>
                    </a:p>
                  </a:txBody>
                  <a:tcPr anchor="ctr">
                    <a:solidFill>
                      <a:srgbClr val="FFC000"/>
                    </a:solidFill>
                  </a:tcPr>
                </a:tc>
                <a:tc>
                  <a:txBody>
                    <a:bodyPr/>
                    <a:lstStyle/>
                    <a:p>
                      <a:pPr algn="ctr"/>
                      <a:r>
                        <a:rPr lang="en-US" b="1" dirty="0"/>
                        <a:t>1</a:t>
                      </a:r>
                      <a:endParaRPr lang="en-IN" b="1" dirty="0"/>
                    </a:p>
                  </a:txBody>
                  <a:tcPr anchor="ctr">
                    <a:solidFill>
                      <a:srgbClr val="FFC000"/>
                    </a:solidFill>
                  </a:tcPr>
                </a:tc>
                <a:tc>
                  <a:txBody>
                    <a:bodyPr/>
                    <a:lstStyle/>
                    <a:p>
                      <a:pPr algn="ctr"/>
                      <a:r>
                        <a:rPr lang="en-US" b="1" dirty="0"/>
                        <a:t>Mask Value</a:t>
                      </a:r>
                      <a:endParaRPr lang="en-IN" b="1" dirty="0"/>
                    </a:p>
                  </a:txBody>
                  <a:tcPr anchor="ctr">
                    <a:solidFill>
                      <a:srgbClr val="FFC000"/>
                    </a:solidFill>
                  </a:tcPr>
                </a:tc>
                <a:extLst>
                  <a:ext uri="{0D108BD9-81ED-4DB2-BD59-A6C34878D82A}">
                    <a16:rowId xmlns:a16="http://schemas.microsoft.com/office/drawing/2014/main" val="10005"/>
                  </a:ext>
                </a:extLst>
              </a:tr>
              <a:tr h="608699">
                <a:tc>
                  <a:txBody>
                    <a:bodyPr/>
                    <a:lstStyle/>
                    <a:p>
                      <a:pPr algn="ctr"/>
                      <a:r>
                        <a:rPr lang="en-US" dirty="0"/>
                        <a:t>1</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pPr algn="ctr"/>
                      <a:r>
                        <a:rPr lang="en-US" dirty="0"/>
                        <a:t>0</a:t>
                      </a:r>
                      <a:endParaRPr lang="en-IN" dirty="0"/>
                    </a:p>
                  </a:txBody>
                  <a:tcPr anchor="ctr"/>
                </a:tc>
                <a:tc>
                  <a:txBody>
                    <a:bodyPr/>
                    <a:lstStyle/>
                    <a:p>
                      <a:endParaRPr lang="en-IN" dirty="0"/>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763687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990371-1A3A-8EB6-01E7-35DE975986E8}"/>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0C87F02C-F5E3-433B-49F6-02487F97AF2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D9F8C640-F458-EAD4-089F-9BCDA111D26C}"/>
              </a:ext>
            </a:extLst>
          </p:cNvPr>
          <p:cNvSpPr>
            <a:spLocks noGrp="1"/>
          </p:cNvSpPr>
          <p:nvPr>
            <p:ph type="sldNum" sz="quarter" idx="12"/>
          </p:nvPr>
        </p:nvSpPr>
        <p:spPr/>
        <p:txBody>
          <a:bodyPr/>
          <a:lstStyle/>
          <a:p>
            <a:fld id="{294A09A9-5501-47C1-A89A-A340965A2BE2}" type="slidenum">
              <a:rPr lang="en-US" smtClean="0"/>
              <a:pPr/>
              <a:t>50</a:t>
            </a:fld>
            <a:endParaRPr lang="en-US" dirty="0"/>
          </a:p>
        </p:txBody>
      </p:sp>
      <p:sp>
        <p:nvSpPr>
          <p:cNvPr id="8" name="TextBox 7">
            <a:extLst>
              <a:ext uri="{FF2B5EF4-FFF2-40B4-BE49-F238E27FC236}">
                <a16:creationId xmlns:a16="http://schemas.microsoft.com/office/drawing/2014/main" id="{F274C000-C924-30EC-E5E6-B7110DC7D19A}"/>
              </a:ext>
            </a:extLst>
          </p:cNvPr>
          <p:cNvSpPr txBox="1"/>
          <p:nvPr/>
        </p:nvSpPr>
        <p:spPr>
          <a:xfrm>
            <a:off x="8341908" y="406947"/>
            <a:ext cx="9100457" cy="461665"/>
          </a:xfrm>
          <a:prstGeom prst="rect">
            <a:avLst/>
          </a:prstGeom>
          <a:noFill/>
        </p:spPr>
        <p:txBody>
          <a:bodyPr wrap="square" rtlCol="0">
            <a:spAutoFit/>
          </a:bodyPr>
          <a:lstStyle/>
          <a:p>
            <a:r>
              <a:rPr lang="en-US" sz="2400" b="1" dirty="0"/>
              <a:t>Feature of NetFlow</a:t>
            </a:r>
          </a:p>
        </p:txBody>
      </p:sp>
      <p:sp>
        <p:nvSpPr>
          <p:cNvPr id="3" name="TextBox 2">
            <a:extLst>
              <a:ext uri="{FF2B5EF4-FFF2-40B4-BE49-F238E27FC236}">
                <a16:creationId xmlns:a16="http://schemas.microsoft.com/office/drawing/2014/main" id="{7C5518ED-6492-1BF0-3E5E-F375CA5A05D8}"/>
              </a:ext>
            </a:extLst>
          </p:cNvPr>
          <p:cNvSpPr txBox="1"/>
          <p:nvPr/>
        </p:nvSpPr>
        <p:spPr>
          <a:xfrm>
            <a:off x="457672" y="1139542"/>
            <a:ext cx="11311054"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t>Traffic Monitoring (Bandwidth usage, Source and Destination Ips, Ports</a:t>
            </a:r>
          </a:p>
          <a:p>
            <a:r>
              <a:rPr lang="en-US" sz="2400" dirty="0"/>
              <a:t>      and applications).</a:t>
            </a:r>
          </a:p>
          <a:p>
            <a:pPr marL="342900" indent="-342900">
              <a:buFont typeface="Arial" panose="020B0604020202020204" pitchFamily="34" charset="0"/>
              <a:buChar char="•"/>
            </a:pPr>
            <a:r>
              <a:rPr lang="en-US" sz="2400" dirty="0"/>
              <a:t>Traffic Analysis</a:t>
            </a:r>
          </a:p>
          <a:p>
            <a:pPr marL="342900" indent="-342900">
              <a:buFont typeface="Arial" panose="020B0604020202020204" pitchFamily="34" charset="0"/>
              <a:buChar char="•"/>
            </a:pPr>
            <a:r>
              <a:rPr lang="en-US" sz="2400" dirty="0"/>
              <a:t>Anomaly Detections (Detect unusual traffic patterns, such as potential DDOS attacks, port scans, or unauthorized access attempts)</a:t>
            </a:r>
          </a:p>
          <a:p>
            <a:pPr marL="342900" indent="-342900">
              <a:buFont typeface="Arial" panose="020B0604020202020204" pitchFamily="34" charset="0"/>
              <a:buChar char="•"/>
            </a:pPr>
            <a:r>
              <a:rPr lang="en-US" sz="2400" dirty="0"/>
              <a:t>Historical Data (Stores traffic flow information for retrospective analysis, aiding in long-term network planning and post- incident forensics investigations).</a:t>
            </a:r>
          </a:p>
          <a:p>
            <a:pPr marL="4000500" lvl="8" indent="-342900" algn="ctr">
              <a:buFont typeface="Arial" panose="020B0604020202020204" pitchFamily="34" charset="0"/>
              <a:buChar char="•"/>
            </a:pPr>
            <a:r>
              <a:rPr lang="en-US" sz="2400" b="1" dirty="0"/>
              <a:t>How NetFlow Works:</a:t>
            </a:r>
          </a:p>
          <a:p>
            <a:pPr lvl="1"/>
            <a:endParaRPr lang="en-US" sz="2400" dirty="0"/>
          </a:p>
          <a:p>
            <a:pPr marL="342900" indent="-342900">
              <a:buFont typeface="Arial" panose="020B0604020202020204" pitchFamily="34" charset="0"/>
              <a:buChar char="•"/>
            </a:pPr>
            <a:endParaRPr lang="en-US" sz="2400" dirty="0"/>
          </a:p>
        </p:txBody>
      </p:sp>
      <p:sp>
        <p:nvSpPr>
          <p:cNvPr id="2" name="Rectangle 1">
            <a:extLst>
              <a:ext uri="{FF2B5EF4-FFF2-40B4-BE49-F238E27FC236}">
                <a16:creationId xmlns:a16="http://schemas.microsoft.com/office/drawing/2014/main" id="{4ABCB6FC-5C94-DF94-729D-20DA3F1579E4}"/>
              </a:ext>
            </a:extLst>
          </p:cNvPr>
          <p:cNvSpPr>
            <a:spLocks noChangeArrowheads="1"/>
          </p:cNvSpPr>
          <p:nvPr/>
        </p:nvSpPr>
        <p:spPr bwMode="auto">
          <a:xfrm>
            <a:off x="6181285" y="4322921"/>
            <a:ext cx="5404878"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Source and destination IP addresses.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Source and destination ports.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Protocol (TCP/UDP).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Type of Service (</a:t>
            </a:r>
            <a:r>
              <a:rPr kumimoji="0" lang="en-US" altLang="en-US" sz="2400" b="0" i="0" u="none" strike="noStrike" cap="none" normalizeH="0" baseline="0" dirty="0" err="1">
                <a:ln>
                  <a:noFill/>
                </a:ln>
                <a:solidFill>
                  <a:schemeClr val="tx1"/>
                </a:solidFill>
                <a:effectLst/>
                <a:latin typeface="Arial" panose="020B0604020202020204" pitchFamily="34" charset="0"/>
              </a:rPr>
              <a:t>ToS</a:t>
            </a:r>
            <a:r>
              <a:rPr kumimoji="0" lang="en-US" altLang="en-US" sz="2400" b="0" i="0" u="none" strike="noStrike" cap="none" normalizeH="0" baseline="0" dirty="0">
                <a:ln>
                  <a:noFill/>
                </a:ln>
                <a:solidFill>
                  <a:schemeClr val="tx1"/>
                </a:solidFill>
                <a:effectLst/>
                <a:latin typeface="Arial" panose="020B0604020202020204" pitchFamily="34" charset="0"/>
              </a:rPr>
              <a:t>) field.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Input interface</a:t>
            </a: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41858400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01F8B-50DB-FBE7-E8A3-BC59824410E9}"/>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CED93830-6695-CEA8-A725-95618AB3CA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2438C616-A643-2527-BB2A-7378371F9DB7}"/>
              </a:ext>
            </a:extLst>
          </p:cNvPr>
          <p:cNvSpPr>
            <a:spLocks noGrp="1"/>
          </p:cNvSpPr>
          <p:nvPr>
            <p:ph type="sldNum" sz="quarter" idx="12"/>
          </p:nvPr>
        </p:nvSpPr>
        <p:spPr/>
        <p:txBody>
          <a:bodyPr/>
          <a:lstStyle/>
          <a:p>
            <a:fld id="{294A09A9-5501-47C1-A89A-A340965A2BE2}" type="slidenum">
              <a:rPr lang="en-US" smtClean="0"/>
              <a:pPr/>
              <a:t>51</a:t>
            </a:fld>
            <a:endParaRPr lang="en-US" dirty="0"/>
          </a:p>
        </p:txBody>
      </p:sp>
      <p:sp>
        <p:nvSpPr>
          <p:cNvPr id="8" name="TextBox 7">
            <a:extLst>
              <a:ext uri="{FF2B5EF4-FFF2-40B4-BE49-F238E27FC236}">
                <a16:creationId xmlns:a16="http://schemas.microsoft.com/office/drawing/2014/main" id="{024205E7-3D9D-1C84-8F37-7AD5B98B3CC5}"/>
              </a:ext>
            </a:extLst>
          </p:cNvPr>
          <p:cNvSpPr txBox="1"/>
          <p:nvPr/>
        </p:nvSpPr>
        <p:spPr>
          <a:xfrm>
            <a:off x="1999519" y="2120157"/>
            <a:ext cx="9100457" cy="461665"/>
          </a:xfrm>
          <a:prstGeom prst="rect">
            <a:avLst/>
          </a:prstGeom>
          <a:noFill/>
        </p:spPr>
        <p:txBody>
          <a:bodyPr wrap="square" rtlCol="0">
            <a:spAutoFit/>
          </a:bodyPr>
          <a:lstStyle/>
          <a:p>
            <a:r>
              <a:rPr lang="en-US" sz="2400" b="1" dirty="0"/>
              <a:t>Tools of NetFlow</a:t>
            </a:r>
          </a:p>
        </p:txBody>
      </p:sp>
      <p:sp>
        <p:nvSpPr>
          <p:cNvPr id="5" name="TextBox 4">
            <a:extLst>
              <a:ext uri="{FF2B5EF4-FFF2-40B4-BE49-F238E27FC236}">
                <a16:creationId xmlns:a16="http://schemas.microsoft.com/office/drawing/2014/main" id="{E1B93EE2-DBD9-DF52-1C1D-64AB0FBD21F9}"/>
              </a:ext>
            </a:extLst>
          </p:cNvPr>
          <p:cNvSpPr txBox="1"/>
          <p:nvPr/>
        </p:nvSpPr>
        <p:spPr>
          <a:xfrm>
            <a:off x="5803354" y="3073097"/>
            <a:ext cx="6096000" cy="3139321"/>
          </a:xfrm>
          <a:prstGeom prst="rect">
            <a:avLst/>
          </a:prstGeom>
          <a:noFill/>
        </p:spPr>
        <p:txBody>
          <a:bodyPr wrap="square">
            <a:spAutoFit/>
          </a:bodyPr>
          <a:lstStyle/>
          <a:p>
            <a:r>
              <a:rPr lang="en-US" b="1" dirty="0"/>
              <a:t>NetFlow Tools</a:t>
            </a:r>
          </a:p>
          <a:p>
            <a:r>
              <a:rPr lang="en-US" dirty="0"/>
              <a:t>Popular tools to collect and analyze NetFlow data include:</a:t>
            </a:r>
          </a:p>
          <a:p>
            <a:pPr>
              <a:buFont typeface="Arial" panose="020B0604020202020204" pitchFamily="34" charset="0"/>
              <a:buChar char="•"/>
            </a:pPr>
            <a:r>
              <a:rPr lang="en-US" b="1" dirty="0"/>
              <a:t>SolarWinds NetFlow Traffic Analyzer</a:t>
            </a:r>
            <a:r>
              <a:rPr lang="en-US" dirty="0"/>
              <a:t>: Comprehensive traffic and performance monitoring.</a:t>
            </a:r>
          </a:p>
          <a:p>
            <a:pPr>
              <a:buFont typeface="Arial" panose="020B0604020202020204" pitchFamily="34" charset="0"/>
              <a:buChar char="•"/>
            </a:pPr>
            <a:r>
              <a:rPr lang="en-US" b="1" dirty="0"/>
              <a:t>ManageEngine NetFlow Analyzer</a:t>
            </a:r>
            <a:r>
              <a:rPr lang="en-US" dirty="0"/>
              <a:t>: Focuses on bandwidth monitoring and analysis.</a:t>
            </a:r>
          </a:p>
          <a:p>
            <a:pPr>
              <a:buFont typeface="Arial" panose="020B0604020202020204" pitchFamily="34" charset="0"/>
              <a:buChar char="•"/>
            </a:pPr>
            <a:r>
              <a:rPr lang="en-US" b="1" dirty="0"/>
              <a:t>nProbe/nTop</a:t>
            </a:r>
            <a:r>
              <a:rPr lang="en-US" dirty="0"/>
              <a:t>: Lightweight and efficient for real-time traffic visualization.</a:t>
            </a:r>
          </a:p>
          <a:p>
            <a:pPr>
              <a:buFont typeface="Arial" panose="020B0604020202020204" pitchFamily="34" charset="0"/>
              <a:buChar char="•"/>
            </a:pPr>
            <a:r>
              <a:rPr lang="en-US" b="1" dirty="0"/>
              <a:t>Wireshark</a:t>
            </a:r>
            <a:r>
              <a:rPr lang="en-US" dirty="0"/>
              <a:t>: Can analyze NetFlow exports for packet-level troubleshooting.</a:t>
            </a:r>
          </a:p>
        </p:txBody>
      </p:sp>
    </p:spTree>
    <p:extLst>
      <p:ext uri="{BB962C8B-B14F-4D97-AF65-F5344CB8AC3E}">
        <p14:creationId xmlns:p14="http://schemas.microsoft.com/office/powerpoint/2010/main" val="40246937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0337CF-876A-B64D-2F76-E4D713035551}"/>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BA86EF91-38CD-9447-FACE-AF219D02997F}"/>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42FA315D-31F3-5FC8-EE29-AFBB5725310D}"/>
              </a:ext>
            </a:extLst>
          </p:cNvPr>
          <p:cNvSpPr>
            <a:spLocks noGrp="1"/>
          </p:cNvSpPr>
          <p:nvPr>
            <p:ph type="sldNum" sz="quarter" idx="12"/>
          </p:nvPr>
        </p:nvSpPr>
        <p:spPr/>
        <p:txBody>
          <a:bodyPr/>
          <a:lstStyle/>
          <a:p>
            <a:fld id="{294A09A9-5501-47C1-A89A-A340965A2BE2}" type="slidenum">
              <a:rPr lang="en-US" smtClean="0"/>
              <a:pPr/>
              <a:t>52</a:t>
            </a:fld>
            <a:endParaRPr lang="en-US" dirty="0"/>
          </a:p>
        </p:txBody>
      </p:sp>
      <p:sp>
        <p:nvSpPr>
          <p:cNvPr id="8" name="TextBox 7">
            <a:extLst>
              <a:ext uri="{FF2B5EF4-FFF2-40B4-BE49-F238E27FC236}">
                <a16:creationId xmlns:a16="http://schemas.microsoft.com/office/drawing/2014/main" id="{5A9F663D-22C3-54B3-FFE2-A8D74244EF02}"/>
              </a:ext>
            </a:extLst>
          </p:cNvPr>
          <p:cNvSpPr txBox="1"/>
          <p:nvPr/>
        </p:nvSpPr>
        <p:spPr>
          <a:xfrm>
            <a:off x="423274" y="645582"/>
            <a:ext cx="9100457" cy="461665"/>
          </a:xfrm>
          <a:prstGeom prst="rect">
            <a:avLst/>
          </a:prstGeom>
          <a:noFill/>
        </p:spPr>
        <p:txBody>
          <a:bodyPr wrap="square" rtlCol="0">
            <a:spAutoFit/>
          </a:bodyPr>
          <a:lstStyle/>
          <a:p>
            <a:r>
              <a:rPr lang="en-US" sz="2400" b="1" dirty="0"/>
              <a:t>Troubleshooting Configuration Issues</a:t>
            </a:r>
          </a:p>
        </p:txBody>
      </p:sp>
      <p:sp>
        <p:nvSpPr>
          <p:cNvPr id="5" name="TextBox 4">
            <a:extLst>
              <a:ext uri="{FF2B5EF4-FFF2-40B4-BE49-F238E27FC236}">
                <a16:creationId xmlns:a16="http://schemas.microsoft.com/office/drawing/2014/main" id="{1575BE43-41CE-EE18-B32B-60D0E825969C}"/>
              </a:ext>
            </a:extLst>
          </p:cNvPr>
          <p:cNvSpPr txBox="1"/>
          <p:nvPr/>
        </p:nvSpPr>
        <p:spPr>
          <a:xfrm>
            <a:off x="1374094" y="1589380"/>
            <a:ext cx="9359219" cy="5570756"/>
          </a:xfrm>
          <a:prstGeom prst="rect">
            <a:avLst/>
          </a:prstGeom>
          <a:noFill/>
        </p:spPr>
        <p:txBody>
          <a:bodyPr wrap="square">
            <a:spAutoFit/>
          </a:bodyPr>
          <a:lstStyle/>
          <a:p>
            <a:r>
              <a:rPr lang="en-US" sz="2000" dirty="0"/>
              <a:t>Common Configuration Issues</a:t>
            </a:r>
          </a:p>
          <a:p>
            <a:endParaRPr lang="en-US" sz="2000" dirty="0"/>
          </a:p>
          <a:p>
            <a:pPr marL="285750" indent="-285750">
              <a:buFont typeface="Arial" panose="020B0604020202020204" pitchFamily="34" charset="0"/>
              <a:buChar char="•"/>
            </a:pPr>
            <a:r>
              <a:rPr lang="en-US" sz="2000" dirty="0"/>
              <a:t>Incorrect Network Settings</a:t>
            </a:r>
          </a:p>
          <a:p>
            <a:pPr marL="285750" indent="-285750">
              <a:buFont typeface="Arial" panose="020B0604020202020204" pitchFamily="34" charset="0"/>
              <a:buChar char="•"/>
            </a:pPr>
            <a:r>
              <a:rPr lang="en-US" sz="2000" dirty="0"/>
              <a:t>Firewall and ACL Errors</a:t>
            </a:r>
          </a:p>
          <a:p>
            <a:pPr marL="285750" indent="-285750">
              <a:buFont typeface="Arial" panose="020B0604020202020204" pitchFamily="34" charset="0"/>
              <a:buChar char="•"/>
            </a:pPr>
            <a:r>
              <a:rPr lang="en-US" sz="2000" dirty="0"/>
              <a:t>Authentication Failure (RADIUS, TACACS+, Incorrect username and passwords or misconfigured authentication protocols)</a:t>
            </a:r>
          </a:p>
          <a:p>
            <a:pPr marL="285750" indent="-285750">
              <a:buFont typeface="Arial" panose="020B0604020202020204" pitchFamily="34" charset="0"/>
              <a:buChar char="•"/>
            </a:pPr>
            <a:r>
              <a:rPr lang="en-US" sz="2000" dirty="0"/>
              <a:t>Routing Configurations</a:t>
            </a:r>
          </a:p>
          <a:p>
            <a:pPr marL="285750" indent="-285750">
              <a:buFont typeface="Arial" panose="020B0604020202020204" pitchFamily="34" charset="0"/>
              <a:buChar char="•"/>
            </a:pPr>
            <a:r>
              <a:rPr lang="en-US" sz="2000" dirty="0"/>
              <a:t>Device Misconfiguration like speed, duplex mismatches.</a:t>
            </a:r>
          </a:p>
          <a:p>
            <a:pPr marL="285750" indent="-285750">
              <a:buFont typeface="Arial" panose="020B0604020202020204" pitchFamily="34" charset="0"/>
              <a:buChar char="•"/>
            </a:pPr>
            <a:endParaRPr lang="en-US" sz="2000" dirty="0"/>
          </a:p>
          <a:p>
            <a:r>
              <a:rPr lang="en-US" sz="2000" dirty="0"/>
              <a:t>Troubleshooting Tips by configuration Area:</a:t>
            </a:r>
          </a:p>
          <a:p>
            <a:endParaRPr lang="en-US" sz="2000" dirty="0"/>
          </a:p>
          <a:p>
            <a:pPr marL="342900" indent="-342900">
              <a:buFont typeface="+mj-lt"/>
              <a:buAutoNum type="arabicPeriod"/>
            </a:pPr>
            <a:r>
              <a:rPr lang="en-US" sz="2000" dirty="0"/>
              <a:t>Network Configurations</a:t>
            </a:r>
          </a:p>
          <a:p>
            <a:pPr marL="342900" indent="-342900">
              <a:buFont typeface="+mj-lt"/>
              <a:buAutoNum type="arabicPeriod"/>
            </a:pPr>
            <a:r>
              <a:rPr lang="en-US" sz="2000" dirty="0"/>
              <a:t>Firewall and ACL Configurations</a:t>
            </a:r>
          </a:p>
          <a:p>
            <a:pPr marL="342900" indent="-342900">
              <a:buFont typeface="+mj-lt"/>
              <a:buAutoNum type="arabicPeriod"/>
            </a:pPr>
            <a:r>
              <a:rPr lang="en-US" sz="2000" dirty="0"/>
              <a:t>QoS Policies</a:t>
            </a:r>
          </a:p>
          <a:p>
            <a:pPr marL="342900" indent="-342900">
              <a:buFont typeface="+mj-lt"/>
              <a:buAutoNum type="arabicPeriod"/>
            </a:pPr>
            <a:r>
              <a:rPr lang="en-US" sz="2000" dirty="0"/>
              <a:t>Routing Configurations</a:t>
            </a:r>
          </a:p>
          <a:p>
            <a:pPr marL="342900" indent="-342900">
              <a:buFont typeface="+mj-lt"/>
              <a:buAutoNum type="arabicPeriod"/>
            </a:pPr>
            <a:r>
              <a:rPr lang="en-US" sz="2000" dirty="0"/>
              <a:t>Authentications Configurations</a:t>
            </a:r>
          </a:p>
          <a:p>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1556220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4CD40-3275-4D36-45F7-BE5D05B5C982}"/>
            </a:ext>
          </a:extLst>
        </p:cNvPr>
        <p:cNvGrpSpPr/>
        <p:nvPr/>
      </p:nvGrpSpPr>
      <p:grpSpPr>
        <a:xfrm>
          <a:off x="0" y="0"/>
          <a:ext cx="0" cy="0"/>
          <a:chOff x="0" y="0"/>
          <a:chExt cx="0" cy="0"/>
        </a:xfrm>
      </p:grpSpPr>
      <p:sp>
        <p:nvSpPr>
          <p:cNvPr id="6" name="Footer Placeholder 5">
            <a:extLst>
              <a:ext uri="{FF2B5EF4-FFF2-40B4-BE49-F238E27FC236}">
                <a16:creationId xmlns:a16="http://schemas.microsoft.com/office/drawing/2014/main" id="{4FDD165C-0719-E285-AC50-585285448A5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23834C9D-DE68-9A72-07E0-D812FC0FD1A5}"/>
              </a:ext>
            </a:extLst>
          </p:cNvPr>
          <p:cNvSpPr>
            <a:spLocks noGrp="1"/>
          </p:cNvSpPr>
          <p:nvPr>
            <p:ph type="sldNum" sz="quarter" idx="12"/>
          </p:nvPr>
        </p:nvSpPr>
        <p:spPr/>
        <p:txBody>
          <a:bodyPr/>
          <a:lstStyle/>
          <a:p>
            <a:fld id="{294A09A9-5501-47C1-A89A-A340965A2BE2}" type="slidenum">
              <a:rPr lang="en-US" smtClean="0"/>
              <a:pPr/>
              <a:t>53</a:t>
            </a:fld>
            <a:endParaRPr lang="en-US" dirty="0"/>
          </a:p>
        </p:txBody>
      </p:sp>
      <p:graphicFrame>
        <p:nvGraphicFramePr>
          <p:cNvPr id="4" name="Table 3">
            <a:extLst>
              <a:ext uri="{FF2B5EF4-FFF2-40B4-BE49-F238E27FC236}">
                <a16:creationId xmlns:a16="http://schemas.microsoft.com/office/drawing/2014/main" id="{9563EADD-DFF7-0759-1C73-287F5970FD3E}"/>
              </a:ext>
            </a:extLst>
          </p:cNvPr>
          <p:cNvGraphicFramePr>
            <a:graphicFrameLocks noGrp="1"/>
          </p:cNvGraphicFramePr>
          <p:nvPr>
            <p:extLst>
              <p:ext uri="{D42A27DB-BD31-4B8C-83A1-F6EECF244321}">
                <p14:modId xmlns:p14="http://schemas.microsoft.com/office/powerpoint/2010/main" val="1245843980"/>
              </p:ext>
            </p:extLst>
          </p:nvPr>
        </p:nvGraphicFramePr>
        <p:xfrm>
          <a:off x="598714" y="2184242"/>
          <a:ext cx="10515600" cy="4297680"/>
        </p:xfrm>
        <a:graphic>
          <a:graphicData uri="http://schemas.openxmlformats.org/drawingml/2006/table">
            <a:tbl>
              <a:tblPr/>
              <a:tblGrid>
                <a:gridCol w="3505200">
                  <a:extLst>
                    <a:ext uri="{9D8B030D-6E8A-4147-A177-3AD203B41FA5}">
                      <a16:colId xmlns:a16="http://schemas.microsoft.com/office/drawing/2014/main" val="816400604"/>
                    </a:ext>
                  </a:extLst>
                </a:gridCol>
                <a:gridCol w="3505200">
                  <a:extLst>
                    <a:ext uri="{9D8B030D-6E8A-4147-A177-3AD203B41FA5}">
                      <a16:colId xmlns:a16="http://schemas.microsoft.com/office/drawing/2014/main" val="2108194098"/>
                    </a:ext>
                  </a:extLst>
                </a:gridCol>
                <a:gridCol w="3505200">
                  <a:extLst>
                    <a:ext uri="{9D8B030D-6E8A-4147-A177-3AD203B41FA5}">
                      <a16:colId xmlns:a16="http://schemas.microsoft.com/office/drawing/2014/main" val="2581175104"/>
                    </a:ext>
                  </a:extLst>
                </a:gridCol>
              </a:tblGrid>
              <a:tr h="0">
                <a:tc>
                  <a:txBody>
                    <a:bodyPr/>
                    <a:lstStyle/>
                    <a:p>
                      <a:r>
                        <a:rPr lang="en-US" b="1"/>
                        <a:t>Area</a:t>
                      </a:r>
                      <a:endParaRPr lang="en-US"/>
                    </a:p>
                  </a:txBody>
                  <a:tcPr anchor="ctr">
                    <a:lnL>
                      <a:noFill/>
                    </a:lnL>
                    <a:lnR>
                      <a:noFill/>
                    </a:lnR>
                    <a:lnT>
                      <a:noFill/>
                    </a:lnT>
                    <a:lnB>
                      <a:noFill/>
                    </a:lnB>
                    <a:noFill/>
                  </a:tcPr>
                </a:tc>
                <a:tc>
                  <a:txBody>
                    <a:bodyPr/>
                    <a:lstStyle/>
                    <a:p>
                      <a:r>
                        <a:rPr lang="en-US" b="1"/>
                        <a:t>Command</a:t>
                      </a:r>
                      <a:endParaRPr lang="en-US"/>
                    </a:p>
                  </a:txBody>
                  <a:tcPr anchor="ctr">
                    <a:lnL>
                      <a:noFill/>
                    </a:lnL>
                    <a:lnR>
                      <a:noFill/>
                    </a:lnR>
                    <a:lnT>
                      <a:noFill/>
                    </a:lnT>
                    <a:lnB>
                      <a:noFill/>
                    </a:lnB>
                    <a:noFill/>
                  </a:tcPr>
                </a:tc>
                <a:tc>
                  <a:txBody>
                    <a:bodyPr/>
                    <a:lstStyle/>
                    <a:p>
                      <a:r>
                        <a:rPr lang="en-US" b="1"/>
                        <a:t>Purpose</a:t>
                      </a:r>
                      <a:endParaRPr lang="en-US"/>
                    </a:p>
                  </a:txBody>
                  <a:tcPr anchor="ctr">
                    <a:lnL>
                      <a:noFill/>
                    </a:lnL>
                    <a:lnR>
                      <a:noFill/>
                    </a:lnR>
                    <a:lnT>
                      <a:noFill/>
                    </a:lnT>
                    <a:lnB>
                      <a:noFill/>
                    </a:lnB>
                    <a:noFill/>
                  </a:tcPr>
                </a:tc>
                <a:extLst>
                  <a:ext uri="{0D108BD9-81ED-4DB2-BD59-A6C34878D82A}">
                    <a16:rowId xmlns:a16="http://schemas.microsoft.com/office/drawing/2014/main" val="2853717215"/>
                  </a:ext>
                </a:extLst>
              </a:tr>
              <a:tr h="0">
                <a:tc>
                  <a:txBody>
                    <a:bodyPr/>
                    <a:lstStyle/>
                    <a:p>
                      <a:r>
                        <a:rPr lang="en-US"/>
                        <a:t>VLANs</a:t>
                      </a:r>
                    </a:p>
                  </a:txBody>
                  <a:tcPr anchor="ctr">
                    <a:lnL>
                      <a:noFill/>
                    </a:lnL>
                    <a:lnR>
                      <a:noFill/>
                    </a:lnR>
                    <a:lnT>
                      <a:noFill/>
                    </a:lnT>
                    <a:lnB>
                      <a:noFill/>
                    </a:lnB>
                    <a:noFill/>
                  </a:tcPr>
                </a:tc>
                <a:tc>
                  <a:txBody>
                    <a:bodyPr/>
                    <a:lstStyle/>
                    <a:p>
                      <a:r>
                        <a:rPr lang="en-US"/>
                        <a:t>show vlan brief</a:t>
                      </a:r>
                    </a:p>
                  </a:txBody>
                  <a:tcPr anchor="ctr">
                    <a:lnL>
                      <a:noFill/>
                    </a:lnL>
                    <a:lnR>
                      <a:noFill/>
                    </a:lnR>
                    <a:lnT>
                      <a:noFill/>
                    </a:lnT>
                    <a:lnB>
                      <a:noFill/>
                    </a:lnB>
                    <a:noFill/>
                  </a:tcPr>
                </a:tc>
                <a:tc>
                  <a:txBody>
                    <a:bodyPr/>
                    <a:lstStyle/>
                    <a:p>
                      <a:r>
                        <a:rPr lang="en-US"/>
                        <a:t>Display VLAN memberships.</a:t>
                      </a:r>
                    </a:p>
                  </a:txBody>
                  <a:tcPr anchor="ctr">
                    <a:lnL>
                      <a:noFill/>
                    </a:lnL>
                    <a:lnR>
                      <a:noFill/>
                    </a:lnR>
                    <a:lnT>
                      <a:noFill/>
                    </a:lnT>
                    <a:lnB>
                      <a:noFill/>
                    </a:lnB>
                    <a:noFill/>
                  </a:tcPr>
                </a:tc>
                <a:extLst>
                  <a:ext uri="{0D108BD9-81ED-4DB2-BD59-A6C34878D82A}">
                    <a16:rowId xmlns:a16="http://schemas.microsoft.com/office/drawing/2014/main" val="1307164285"/>
                  </a:ext>
                </a:extLst>
              </a:tr>
              <a:tr h="0">
                <a:tc>
                  <a:txBody>
                    <a:bodyPr/>
                    <a:lstStyle/>
                    <a:p>
                      <a:r>
                        <a:rPr lang="en-US"/>
                        <a:t>IP Routing</a:t>
                      </a:r>
                    </a:p>
                  </a:txBody>
                  <a:tcPr anchor="ctr">
                    <a:lnL>
                      <a:noFill/>
                    </a:lnL>
                    <a:lnR>
                      <a:noFill/>
                    </a:lnR>
                    <a:lnT>
                      <a:noFill/>
                    </a:lnT>
                    <a:lnB>
                      <a:noFill/>
                    </a:lnB>
                    <a:noFill/>
                  </a:tcPr>
                </a:tc>
                <a:tc>
                  <a:txBody>
                    <a:bodyPr/>
                    <a:lstStyle/>
                    <a:p>
                      <a:r>
                        <a:rPr lang="en-US"/>
                        <a:t>show ip route</a:t>
                      </a:r>
                    </a:p>
                  </a:txBody>
                  <a:tcPr anchor="ctr">
                    <a:lnL>
                      <a:noFill/>
                    </a:lnL>
                    <a:lnR>
                      <a:noFill/>
                    </a:lnR>
                    <a:lnT>
                      <a:noFill/>
                    </a:lnT>
                    <a:lnB>
                      <a:noFill/>
                    </a:lnB>
                    <a:noFill/>
                  </a:tcPr>
                </a:tc>
                <a:tc>
                  <a:txBody>
                    <a:bodyPr/>
                    <a:lstStyle/>
                    <a:p>
                      <a:r>
                        <a:rPr lang="en-US"/>
                        <a:t>Verify routing table entries.</a:t>
                      </a:r>
                    </a:p>
                  </a:txBody>
                  <a:tcPr anchor="ctr">
                    <a:lnL>
                      <a:noFill/>
                    </a:lnL>
                    <a:lnR>
                      <a:noFill/>
                    </a:lnR>
                    <a:lnT>
                      <a:noFill/>
                    </a:lnT>
                    <a:lnB>
                      <a:noFill/>
                    </a:lnB>
                    <a:noFill/>
                  </a:tcPr>
                </a:tc>
                <a:extLst>
                  <a:ext uri="{0D108BD9-81ED-4DB2-BD59-A6C34878D82A}">
                    <a16:rowId xmlns:a16="http://schemas.microsoft.com/office/drawing/2014/main" val="482470570"/>
                  </a:ext>
                </a:extLst>
              </a:tr>
              <a:tr h="0">
                <a:tc>
                  <a:txBody>
                    <a:bodyPr/>
                    <a:lstStyle/>
                    <a:p>
                      <a:r>
                        <a:rPr lang="en-US" dirty="0"/>
                        <a:t>Interfaces</a:t>
                      </a:r>
                    </a:p>
                  </a:txBody>
                  <a:tcPr anchor="ctr">
                    <a:lnL>
                      <a:noFill/>
                    </a:lnL>
                    <a:lnR>
                      <a:noFill/>
                    </a:lnR>
                    <a:lnT>
                      <a:noFill/>
                    </a:lnT>
                    <a:lnB>
                      <a:noFill/>
                    </a:lnB>
                    <a:noFill/>
                  </a:tcPr>
                </a:tc>
                <a:tc>
                  <a:txBody>
                    <a:bodyPr/>
                    <a:lstStyle/>
                    <a:p>
                      <a:r>
                        <a:rPr lang="en-US"/>
                        <a:t>show interfaces status</a:t>
                      </a:r>
                    </a:p>
                  </a:txBody>
                  <a:tcPr anchor="ctr">
                    <a:lnL>
                      <a:noFill/>
                    </a:lnL>
                    <a:lnR>
                      <a:noFill/>
                    </a:lnR>
                    <a:lnT>
                      <a:noFill/>
                    </a:lnT>
                    <a:lnB>
                      <a:noFill/>
                    </a:lnB>
                    <a:noFill/>
                  </a:tcPr>
                </a:tc>
                <a:tc>
                  <a:txBody>
                    <a:bodyPr/>
                    <a:lstStyle/>
                    <a:p>
                      <a:r>
                        <a:rPr lang="en-US"/>
                        <a:t>Check interface status and configuration.</a:t>
                      </a:r>
                    </a:p>
                  </a:txBody>
                  <a:tcPr anchor="ctr">
                    <a:lnL>
                      <a:noFill/>
                    </a:lnL>
                    <a:lnR>
                      <a:noFill/>
                    </a:lnR>
                    <a:lnT>
                      <a:noFill/>
                    </a:lnT>
                    <a:lnB>
                      <a:noFill/>
                    </a:lnB>
                    <a:noFill/>
                  </a:tcPr>
                </a:tc>
                <a:extLst>
                  <a:ext uri="{0D108BD9-81ED-4DB2-BD59-A6C34878D82A}">
                    <a16:rowId xmlns:a16="http://schemas.microsoft.com/office/drawing/2014/main" val="2744870895"/>
                  </a:ext>
                </a:extLst>
              </a:tr>
              <a:tr h="0">
                <a:tc>
                  <a:txBody>
                    <a:bodyPr/>
                    <a:lstStyle/>
                    <a:p>
                      <a:r>
                        <a:rPr lang="en-US"/>
                        <a:t>Spanning Tree</a:t>
                      </a:r>
                    </a:p>
                  </a:txBody>
                  <a:tcPr anchor="ctr">
                    <a:lnL>
                      <a:noFill/>
                    </a:lnL>
                    <a:lnR>
                      <a:noFill/>
                    </a:lnR>
                    <a:lnT>
                      <a:noFill/>
                    </a:lnT>
                    <a:lnB>
                      <a:noFill/>
                    </a:lnB>
                    <a:noFill/>
                  </a:tcPr>
                </a:tc>
                <a:tc>
                  <a:txBody>
                    <a:bodyPr/>
                    <a:lstStyle/>
                    <a:p>
                      <a:r>
                        <a:rPr lang="en-US"/>
                        <a:t>show spanning-tree</a:t>
                      </a:r>
                    </a:p>
                  </a:txBody>
                  <a:tcPr anchor="ctr">
                    <a:lnL>
                      <a:noFill/>
                    </a:lnL>
                    <a:lnR>
                      <a:noFill/>
                    </a:lnR>
                    <a:lnT>
                      <a:noFill/>
                    </a:lnT>
                    <a:lnB>
                      <a:noFill/>
                    </a:lnB>
                    <a:noFill/>
                  </a:tcPr>
                </a:tc>
                <a:tc>
                  <a:txBody>
                    <a:bodyPr/>
                    <a:lstStyle/>
                    <a:p>
                      <a:r>
                        <a:rPr lang="en-US"/>
                        <a:t>Review STP settings and root bridges.</a:t>
                      </a:r>
                    </a:p>
                  </a:txBody>
                  <a:tcPr anchor="ctr">
                    <a:lnL>
                      <a:noFill/>
                    </a:lnL>
                    <a:lnR>
                      <a:noFill/>
                    </a:lnR>
                    <a:lnT>
                      <a:noFill/>
                    </a:lnT>
                    <a:lnB>
                      <a:noFill/>
                    </a:lnB>
                    <a:noFill/>
                  </a:tcPr>
                </a:tc>
                <a:extLst>
                  <a:ext uri="{0D108BD9-81ED-4DB2-BD59-A6C34878D82A}">
                    <a16:rowId xmlns:a16="http://schemas.microsoft.com/office/drawing/2014/main" val="934338801"/>
                  </a:ext>
                </a:extLst>
              </a:tr>
              <a:tr h="0">
                <a:tc>
                  <a:txBody>
                    <a:bodyPr/>
                    <a:lstStyle/>
                    <a:p>
                      <a:r>
                        <a:rPr lang="en-US"/>
                        <a:t>Firewall/ACL</a:t>
                      </a:r>
                    </a:p>
                  </a:txBody>
                  <a:tcPr anchor="ctr">
                    <a:lnL>
                      <a:noFill/>
                    </a:lnL>
                    <a:lnR>
                      <a:noFill/>
                    </a:lnR>
                    <a:lnT>
                      <a:noFill/>
                    </a:lnT>
                    <a:lnB>
                      <a:noFill/>
                    </a:lnB>
                    <a:noFill/>
                  </a:tcPr>
                </a:tc>
                <a:tc>
                  <a:txBody>
                    <a:bodyPr/>
                    <a:lstStyle/>
                    <a:p>
                      <a:r>
                        <a:rPr lang="en-US"/>
                        <a:t>show access-lists</a:t>
                      </a:r>
                    </a:p>
                  </a:txBody>
                  <a:tcPr anchor="ctr">
                    <a:lnL>
                      <a:noFill/>
                    </a:lnL>
                    <a:lnR>
                      <a:noFill/>
                    </a:lnR>
                    <a:lnT>
                      <a:noFill/>
                    </a:lnT>
                    <a:lnB>
                      <a:noFill/>
                    </a:lnB>
                    <a:noFill/>
                  </a:tcPr>
                </a:tc>
                <a:tc>
                  <a:txBody>
                    <a:bodyPr/>
                    <a:lstStyle/>
                    <a:p>
                      <a:r>
                        <a:rPr lang="en-US"/>
                        <a:t>Review applied access control rules.</a:t>
                      </a:r>
                    </a:p>
                  </a:txBody>
                  <a:tcPr anchor="ctr">
                    <a:lnL>
                      <a:noFill/>
                    </a:lnL>
                    <a:lnR>
                      <a:noFill/>
                    </a:lnR>
                    <a:lnT>
                      <a:noFill/>
                    </a:lnT>
                    <a:lnB>
                      <a:noFill/>
                    </a:lnB>
                    <a:noFill/>
                  </a:tcPr>
                </a:tc>
                <a:extLst>
                  <a:ext uri="{0D108BD9-81ED-4DB2-BD59-A6C34878D82A}">
                    <a16:rowId xmlns:a16="http://schemas.microsoft.com/office/drawing/2014/main" val="3867891979"/>
                  </a:ext>
                </a:extLst>
              </a:tr>
              <a:tr h="0">
                <a:tc>
                  <a:txBody>
                    <a:bodyPr/>
                    <a:lstStyle/>
                    <a:p>
                      <a:r>
                        <a:rPr lang="en-US"/>
                        <a:t>Logging</a:t>
                      </a:r>
                    </a:p>
                  </a:txBody>
                  <a:tcPr anchor="ctr">
                    <a:lnL>
                      <a:noFill/>
                    </a:lnL>
                    <a:lnR>
                      <a:noFill/>
                    </a:lnR>
                    <a:lnT>
                      <a:noFill/>
                    </a:lnT>
                    <a:lnB>
                      <a:noFill/>
                    </a:lnB>
                    <a:noFill/>
                  </a:tcPr>
                </a:tc>
                <a:tc>
                  <a:txBody>
                    <a:bodyPr/>
                    <a:lstStyle/>
                    <a:p>
                      <a:r>
                        <a:rPr lang="en-US"/>
                        <a:t>show logging</a:t>
                      </a:r>
                    </a:p>
                  </a:txBody>
                  <a:tcPr anchor="ctr">
                    <a:lnL>
                      <a:noFill/>
                    </a:lnL>
                    <a:lnR>
                      <a:noFill/>
                    </a:lnR>
                    <a:lnT>
                      <a:noFill/>
                    </a:lnT>
                    <a:lnB>
                      <a:noFill/>
                    </a:lnB>
                    <a:noFill/>
                  </a:tcPr>
                </a:tc>
                <a:tc>
                  <a:txBody>
                    <a:bodyPr/>
                    <a:lstStyle/>
                    <a:p>
                      <a:r>
                        <a:rPr lang="da-DK"/>
                        <a:t>Examine logs for error messages.</a:t>
                      </a:r>
                    </a:p>
                  </a:txBody>
                  <a:tcPr anchor="ctr">
                    <a:lnL>
                      <a:noFill/>
                    </a:lnL>
                    <a:lnR>
                      <a:noFill/>
                    </a:lnR>
                    <a:lnT>
                      <a:noFill/>
                    </a:lnT>
                    <a:lnB>
                      <a:noFill/>
                    </a:lnB>
                    <a:noFill/>
                  </a:tcPr>
                </a:tc>
                <a:extLst>
                  <a:ext uri="{0D108BD9-81ED-4DB2-BD59-A6C34878D82A}">
                    <a16:rowId xmlns:a16="http://schemas.microsoft.com/office/drawing/2014/main" val="2040283366"/>
                  </a:ext>
                </a:extLst>
              </a:tr>
              <a:tr h="0">
                <a:tc>
                  <a:txBody>
                    <a:bodyPr/>
                    <a:lstStyle/>
                    <a:p>
                      <a:r>
                        <a:rPr lang="en-US"/>
                        <a:t>Authentication</a:t>
                      </a:r>
                    </a:p>
                  </a:txBody>
                  <a:tcPr anchor="ctr">
                    <a:lnL>
                      <a:noFill/>
                    </a:lnL>
                    <a:lnR>
                      <a:noFill/>
                    </a:lnR>
                    <a:lnT>
                      <a:noFill/>
                    </a:lnT>
                    <a:lnB>
                      <a:noFill/>
                    </a:lnB>
                    <a:noFill/>
                  </a:tcPr>
                </a:tc>
                <a:tc>
                  <a:txBody>
                    <a:bodyPr/>
                    <a:lstStyle/>
                    <a:p>
                      <a:r>
                        <a:rPr lang="en-US"/>
                        <a:t>debug aaa authentication</a:t>
                      </a:r>
                    </a:p>
                  </a:txBody>
                  <a:tcPr anchor="ctr">
                    <a:lnL>
                      <a:noFill/>
                    </a:lnL>
                    <a:lnR>
                      <a:noFill/>
                    </a:lnR>
                    <a:lnT>
                      <a:noFill/>
                    </a:lnT>
                    <a:lnB>
                      <a:noFill/>
                    </a:lnB>
                    <a:noFill/>
                  </a:tcPr>
                </a:tc>
                <a:tc>
                  <a:txBody>
                    <a:bodyPr/>
                    <a:lstStyle/>
                    <a:p>
                      <a:r>
                        <a:rPr lang="en-US" dirty="0"/>
                        <a:t>Trace authentication processes.</a:t>
                      </a:r>
                    </a:p>
                  </a:txBody>
                  <a:tcPr anchor="ctr">
                    <a:lnL>
                      <a:noFill/>
                    </a:lnL>
                    <a:lnR>
                      <a:noFill/>
                    </a:lnR>
                    <a:lnT>
                      <a:noFill/>
                    </a:lnT>
                    <a:lnB>
                      <a:noFill/>
                    </a:lnB>
                    <a:noFill/>
                  </a:tcPr>
                </a:tc>
                <a:extLst>
                  <a:ext uri="{0D108BD9-81ED-4DB2-BD59-A6C34878D82A}">
                    <a16:rowId xmlns:a16="http://schemas.microsoft.com/office/drawing/2014/main" val="3489648960"/>
                  </a:ext>
                </a:extLst>
              </a:tr>
            </a:tbl>
          </a:graphicData>
        </a:graphic>
      </p:graphicFrame>
      <p:sp>
        <p:nvSpPr>
          <p:cNvPr id="9" name="Rectangle 2">
            <a:extLst>
              <a:ext uri="{FF2B5EF4-FFF2-40B4-BE49-F238E27FC236}">
                <a16:creationId xmlns:a16="http://schemas.microsoft.com/office/drawing/2014/main" id="{90E76575-CE76-0CE4-472F-FD71B88ED5A5}"/>
              </a:ext>
            </a:extLst>
          </p:cNvPr>
          <p:cNvSpPr>
            <a:spLocks noChangeArrowheads="1"/>
          </p:cNvSpPr>
          <p:nvPr/>
        </p:nvSpPr>
        <p:spPr bwMode="auto">
          <a:xfrm>
            <a:off x="598714" y="886409"/>
            <a:ext cx="6155275"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Quick Troubleshooting Commands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7218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65">
            <a:extLst>
              <a:ext uri="{FF2B5EF4-FFF2-40B4-BE49-F238E27FC236}">
                <a16:creationId xmlns:a16="http://schemas.microsoft.com/office/drawing/2014/main" id="{35713D5D-A498-460B-B8EE-257835F3C183}"/>
              </a:ext>
            </a:extLst>
          </p:cNvPr>
          <p:cNvSpPr>
            <a:spLocks noGrp="1"/>
          </p:cNvSpPr>
          <p:nvPr>
            <p:ph type="title"/>
          </p:nvPr>
        </p:nvSpPr>
        <p:spPr>
          <a:xfrm>
            <a:off x="578724" y="346498"/>
            <a:ext cx="8117654" cy="1325563"/>
          </a:xfrm>
        </p:spPr>
        <p:txBody>
          <a:bodyPr/>
          <a:lstStyle/>
          <a:p>
            <a:r>
              <a:rPr lang="en-US" dirty="0"/>
              <a:t>Subnet Mask Hierarchy:</a:t>
            </a:r>
          </a:p>
        </p:txBody>
      </p:sp>
      <p:sp>
        <p:nvSpPr>
          <p:cNvPr id="25" name="Footer Placeholder 24">
            <a:extLst>
              <a:ext uri="{FF2B5EF4-FFF2-40B4-BE49-F238E27FC236}">
                <a16:creationId xmlns:a16="http://schemas.microsoft.com/office/drawing/2014/main" id="{DBA1B93B-1EC1-4D67-B5D8-7D2D793FBE12}"/>
              </a:ext>
            </a:extLst>
          </p:cNvPr>
          <p:cNvSpPr>
            <a:spLocks noGrp="1"/>
          </p:cNvSpPr>
          <p:nvPr>
            <p:ph type="ftr" sz="quarter" idx="26"/>
          </p:nvPr>
        </p:nvSpPr>
        <p:spPr>
          <a:xfrm>
            <a:off x="8505756" y="845343"/>
            <a:ext cx="3633923" cy="365125"/>
          </a:xfrm>
        </p:spPr>
        <p:txBody>
          <a:bodyPr/>
          <a:lstStyle/>
          <a:p>
            <a:r>
              <a:rPr lang="en-US" dirty="0">
                <a:solidFill>
                  <a:schemeClr val="tx1"/>
                </a:solidFill>
              </a:rPr>
              <a:t>Class C Subnetting</a:t>
            </a:r>
          </a:p>
        </p:txBody>
      </p:sp>
      <p:sp>
        <p:nvSpPr>
          <p:cNvPr id="6" name="Text Placeholder 5">
            <a:extLst>
              <a:ext uri="{FF2B5EF4-FFF2-40B4-BE49-F238E27FC236}">
                <a16:creationId xmlns:a16="http://schemas.microsoft.com/office/drawing/2014/main" id="{067A9366-C757-47AD-AE2D-E4991DCA3DC7}"/>
              </a:ext>
            </a:extLst>
          </p:cNvPr>
          <p:cNvSpPr>
            <a:spLocks noGrp="1"/>
          </p:cNvSpPr>
          <p:nvPr>
            <p:ph type="body" sz="quarter" idx="17"/>
          </p:nvPr>
        </p:nvSpPr>
        <p:spPr>
          <a:xfrm>
            <a:off x="578723" y="1672061"/>
            <a:ext cx="2543855" cy="3695965"/>
          </a:xfrm>
        </p:spPr>
        <p:txBody>
          <a:bodyPr/>
          <a:lstStyle/>
          <a:p>
            <a:r>
              <a:rPr lang="en-US" dirty="0"/>
              <a:t>	</a:t>
            </a:r>
          </a:p>
        </p:txBody>
      </p:sp>
      <p:sp>
        <p:nvSpPr>
          <p:cNvPr id="26" name="Slide Number Placeholder 25">
            <a:extLst>
              <a:ext uri="{FF2B5EF4-FFF2-40B4-BE49-F238E27FC236}">
                <a16:creationId xmlns:a16="http://schemas.microsoft.com/office/drawing/2014/main" id="{4A99E321-0192-4542-B8A1-8545CBBF3E44}"/>
              </a:ext>
            </a:extLst>
          </p:cNvPr>
          <p:cNvSpPr>
            <a:spLocks noGrp="1"/>
          </p:cNvSpPr>
          <p:nvPr>
            <p:ph type="sldNum" sz="quarter" idx="27"/>
          </p:nvPr>
        </p:nvSpPr>
        <p:spPr>
          <a:xfrm>
            <a:off x="8610600" y="6160417"/>
            <a:ext cx="2743200" cy="365125"/>
          </a:xfrm>
        </p:spPr>
        <p:txBody>
          <a:bodyPr/>
          <a:lstStyle/>
          <a:p>
            <a:fld id="{294A09A9-5501-47C1-A89A-A340965A2BE2}" type="slidenum">
              <a:rPr lang="en-US" smtClean="0"/>
              <a:pPr/>
              <a:t>6</a:t>
            </a:fld>
            <a:endParaRPr lang="en-US" dirty="0"/>
          </a:p>
        </p:txBody>
      </p:sp>
      <p:graphicFrame>
        <p:nvGraphicFramePr>
          <p:cNvPr id="19" name="Table 18"/>
          <p:cNvGraphicFramePr>
            <a:graphicFrameLocks noGrp="1"/>
          </p:cNvGraphicFramePr>
          <p:nvPr>
            <p:extLst>
              <p:ext uri="{D42A27DB-BD31-4B8C-83A1-F6EECF244321}">
                <p14:modId xmlns:p14="http://schemas.microsoft.com/office/powerpoint/2010/main" val="2833601087"/>
              </p:ext>
            </p:extLst>
          </p:nvPr>
        </p:nvGraphicFramePr>
        <p:xfrm>
          <a:off x="846306" y="1770255"/>
          <a:ext cx="10087580" cy="4754880"/>
        </p:xfrm>
        <a:graphic>
          <a:graphicData uri="http://schemas.openxmlformats.org/drawingml/2006/table">
            <a:tbl>
              <a:tblPr firstRow="1" bandRow="1">
                <a:tableStyleId>{5C22544A-7EE6-4342-B048-85BDC9FD1C3A}</a:tableStyleId>
              </a:tblPr>
              <a:tblGrid>
                <a:gridCol w="2521895">
                  <a:extLst>
                    <a:ext uri="{9D8B030D-6E8A-4147-A177-3AD203B41FA5}">
                      <a16:colId xmlns:a16="http://schemas.microsoft.com/office/drawing/2014/main" val="20000"/>
                    </a:ext>
                  </a:extLst>
                </a:gridCol>
                <a:gridCol w="1623821">
                  <a:extLst>
                    <a:ext uri="{9D8B030D-6E8A-4147-A177-3AD203B41FA5}">
                      <a16:colId xmlns:a16="http://schemas.microsoft.com/office/drawing/2014/main" val="20001"/>
                    </a:ext>
                  </a:extLst>
                </a:gridCol>
                <a:gridCol w="2663646">
                  <a:extLst>
                    <a:ext uri="{9D8B030D-6E8A-4147-A177-3AD203B41FA5}">
                      <a16:colId xmlns:a16="http://schemas.microsoft.com/office/drawing/2014/main" val="20002"/>
                    </a:ext>
                  </a:extLst>
                </a:gridCol>
                <a:gridCol w="3278218">
                  <a:extLst>
                    <a:ext uri="{9D8B030D-6E8A-4147-A177-3AD203B41FA5}">
                      <a16:colId xmlns:a16="http://schemas.microsoft.com/office/drawing/2014/main" val="20003"/>
                    </a:ext>
                  </a:extLst>
                </a:gridCol>
              </a:tblGrid>
              <a:tr h="1029428">
                <a:tc>
                  <a:txBody>
                    <a:bodyPr/>
                    <a:lstStyle/>
                    <a:p>
                      <a:r>
                        <a:rPr lang="en-US" dirty="0"/>
                        <a:t>Subnet Mask</a:t>
                      </a:r>
                      <a:endParaRPr lang="en-IN" dirty="0"/>
                    </a:p>
                  </a:txBody>
                  <a:tcPr anchor="ctr"/>
                </a:tc>
                <a:tc>
                  <a:txBody>
                    <a:bodyPr/>
                    <a:lstStyle/>
                    <a:p>
                      <a:r>
                        <a:rPr lang="en-US" dirty="0"/>
                        <a:t>CIDR (Classless Inter- Domain Routing)</a:t>
                      </a:r>
                      <a:endParaRPr lang="en-IN" dirty="0"/>
                    </a:p>
                  </a:txBody>
                  <a:tcPr/>
                </a:tc>
                <a:tc>
                  <a:txBody>
                    <a:bodyPr/>
                    <a:lstStyle/>
                    <a:p>
                      <a:r>
                        <a:rPr lang="en-US" dirty="0"/>
                        <a:t>Binary</a:t>
                      </a:r>
                      <a:r>
                        <a:rPr lang="en-US" baseline="0" dirty="0"/>
                        <a:t> Notation</a:t>
                      </a:r>
                      <a:endParaRPr lang="en-IN" dirty="0"/>
                    </a:p>
                  </a:txBody>
                  <a:tcPr anchor="ctr"/>
                </a:tc>
                <a:tc>
                  <a:txBody>
                    <a:bodyPr/>
                    <a:lstStyle/>
                    <a:p>
                      <a:r>
                        <a:rPr lang="en-US" dirty="0"/>
                        <a:t>Available Address/</a:t>
                      </a:r>
                      <a:r>
                        <a:rPr lang="en-US" baseline="0" dirty="0"/>
                        <a:t> Sheet</a:t>
                      </a:r>
                      <a:endParaRPr lang="en-IN" dirty="0"/>
                    </a:p>
                  </a:txBody>
                  <a:tcPr anchor="ctr"/>
                </a:tc>
                <a:extLst>
                  <a:ext uri="{0D108BD9-81ED-4DB2-BD59-A6C34878D82A}">
                    <a16:rowId xmlns:a16="http://schemas.microsoft.com/office/drawing/2014/main" val="10000"/>
                  </a:ext>
                </a:extLst>
              </a:tr>
              <a:tr h="257357">
                <a:tc>
                  <a:txBody>
                    <a:bodyPr/>
                    <a:lstStyle/>
                    <a:p>
                      <a:r>
                        <a:rPr lang="en-US" dirty="0"/>
                        <a:t>255.255.255.255</a:t>
                      </a:r>
                      <a:endParaRPr lang="en-IN" dirty="0"/>
                    </a:p>
                  </a:txBody>
                  <a:tcPr/>
                </a:tc>
                <a:tc>
                  <a:txBody>
                    <a:bodyPr/>
                    <a:lstStyle/>
                    <a:p>
                      <a:r>
                        <a:rPr lang="en-US" dirty="0"/>
                        <a:t>/32</a:t>
                      </a:r>
                      <a:endParaRPr lang="en-IN" dirty="0"/>
                    </a:p>
                  </a:txBody>
                  <a:tcPr/>
                </a:tc>
                <a:tc>
                  <a:txBody>
                    <a:bodyPr/>
                    <a:lstStyle/>
                    <a:p>
                      <a:r>
                        <a:rPr lang="en-US" dirty="0"/>
                        <a:t>11111111</a:t>
                      </a:r>
                      <a:endParaRPr lang="en-IN" dirty="0"/>
                    </a:p>
                  </a:txBody>
                  <a:tcPr/>
                </a:tc>
                <a:tc>
                  <a:txBody>
                    <a:bodyPr/>
                    <a:lstStyle/>
                    <a:p>
                      <a:r>
                        <a:rPr lang="en-US" dirty="0"/>
                        <a:t>1</a:t>
                      </a:r>
                      <a:endParaRPr lang="en-IN" dirty="0"/>
                    </a:p>
                  </a:txBody>
                  <a:tcPr/>
                </a:tc>
                <a:extLst>
                  <a:ext uri="{0D108BD9-81ED-4DB2-BD59-A6C34878D82A}">
                    <a16:rowId xmlns:a16="http://schemas.microsoft.com/office/drawing/2014/main" val="10001"/>
                  </a:ext>
                </a:extLst>
              </a:tr>
              <a:tr h="257357">
                <a:tc>
                  <a:txBody>
                    <a:bodyPr/>
                    <a:lstStyle/>
                    <a:p>
                      <a:r>
                        <a:rPr lang="en-US" dirty="0"/>
                        <a:t>255.255.255.254</a:t>
                      </a:r>
                      <a:endParaRPr lang="en-IN" dirty="0"/>
                    </a:p>
                  </a:txBody>
                  <a:tcPr/>
                </a:tc>
                <a:tc>
                  <a:txBody>
                    <a:bodyPr/>
                    <a:lstStyle/>
                    <a:p>
                      <a:r>
                        <a:rPr lang="en-US" dirty="0"/>
                        <a:t>/31</a:t>
                      </a:r>
                      <a:endParaRPr lang="en-IN" dirty="0"/>
                    </a:p>
                  </a:txBody>
                  <a:tcPr/>
                </a:tc>
                <a:tc>
                  <a:txBody>
                    <a:bodyPr/>
                    <a:lstStyle/>
                    <a:p>
                      <a:r>
                        <a:rPr lang="en-US" dirty="0"/>
                        <a:t>11111110</a:t>
                      </a:r>
                      <a:endParaRPr lang="en-IN" dirty="0"/>
                    </a:p>
                  </a:txBody>
                  <a:tcPr/>
                </a:tc>
                <a:tc>
                  <a:txBody>
                    <a:bodyPr/>
                    <a:lstStyle/>
                    <a:p>
                      <a:r>
                        <a:rPr lang="en-US" dirty="0"/>
                        <a:t>2</a:t>
                      </a:r>
                    </a:p>
                  </a:txBody>
                  <a:tcPr/>
                </a:tc>
                <a:extLst>
                  <a:ext uri="{0D108BD9-81ED-4DB2-BD59-A6C34878D82A}">
                    <a16:rowId xmlns:a16="http://schemas.microsoft.com/office/drawing/2014/main" val="10002"/>
                  </a:ext>
                </a:extLst>
              </a:tr>
              <a:tr h="257357">
                <a:tc>
                  <a:txBody>
                    <a:bodyPr/>
                    <a:lstStyle/>
                    <a:p>
                      <a:r>
                        <a:rPr lang="en-US" dirty="0"/>
                        <a:t>255.255.255.252</a:t>
                      </a:r>
                      <a:endParaRPr lang="en-IN" dirty="0"/>
                    </a:p>
                  </a:txBody>
                  <a:tcPr/>
                </a:tc>
                <a:tc>
                  <a:txBody>
                    <a:bodyPr/>
                    <a:lstStyle/>
                    <a:p>
                      <a:r>
                        <a:rPr lang="en-US" dirty="0"/>
                        <a:t>/30</a:t>
                      </a:r>
                      <a:endParaRPr lang="en-IN" dirty="0"/>
                    </a:p>
                  </a:txBody>
                  <a:tcPr/>
                </a:tc>
                <a:tc>
                  <a:txBody>
                    <a:bodyPr/>
                    <a:lstStyle/>
                    <a:p>
                      <a:r>
                        <a:rPr lang="en-US" dirty="0"/>
                        <a:t>11111100</a:t>
                      </a:r>
                      <a:endParaRPr lang="en-IN" dirty="0"/>
                    </a:p>
                  </a:txBody>
                  <a:tcPr/>
                </a:tc>
                <a:tc>
                  <a:txBody>
                    <a:bodyPr/>
                    <a:lstStyle/>
                    <a:p>
                      <a:r>
                        <a:rPr lang="en-US" dirty="0"/>
                        <a:t>4</a:t>
                      </a:r>
                      <a:endParaRPr lang="en-IN" dirty="0"/>
                    </a:p>
                  </a:txBody>
                  <a:tcPr/>
                </a:tc>
                <a:extLst>
                  <a:ext uri="{0D108BD9-81ED-4DB2-BD59-A6C34878D82A}">
                    <a16:rowId xmlns:a16="http://schemas.microsoft.com/office/drawing/2014/main" val="10003"/>
                  </a:ext>
                </a:extLst>
              </a:tr>
              <a:tr h="257357">
                <a:tc>
                  <a:txBody>
                    <a:bodyPr/>
                    <a:lstStyle/>
                    <a:p>
                      <a:r>
                        <a:rPr lang="en-US" dirty="0"/>
                        <a:t>255.255.255.248</a:t>
                      </a:r>
                      <a:endParaRPr lang="en-IN" dirty="0"/>
                    </a:p>
                  </a:txBody>
                  <a:tcPr/>
                </a:tc>
                <a:tc>
                  <a:txBody>
                    <a:bodyPr/>
                    <a:lstStyle/>
                    <a:p>
                      <a:r>
                        <a:rPr lang="en-US" dirty="0"/>
                        <a:t>/29</a:t>
                      </a:r>
                      <a:endParaRPr lang="en-IN" dirty="0"/>
                    </a:p>
                  </a:txBody>
                  <a:tcPr/>
                </a:tc>
                <a:tc>
                  <a:txBody>
                    <a:bodyPr/>
                    <a:lstStyle/>
                    <a:p>
                      <a:r>
                        <a:rPr lang="en-US" dirty="0"/>
                        <a:t>11111000</a:t>
                      </a:r>
                      <a:endParaRPr lang="en-IN" dirty="0"/>
                    </a:p>
                  </a:txBody>
                  <a:tcPr/>
                </a:tc>
                <a:tc>
                  <a:txBody>
                    <a:bodyPr/>
                    <a:lstStyle/>
                    <a:p>
                      <a:r>
                        <a:rPr lang="en-US" dirty="0"/>
                        <a:t>8</a:t>
                      </a:r>
                      <a:endParaRPr lang="en-IN" dirty="0"/>
                    </a:p>
                  </a:txBody>
                  <a:tcPr/>
                </a:tc>
                <a:extLst>
                  <a:ext uri="{0D108BD9-81ED-4DB2-BD59-A6C34878D82A}">
                    <a16:rowId xmlns:a16="http://schemas.microsoft.com/office/drawing/2014/main" val="10004"/>
                  </a:ext>
                </a:extLst>
              </a:tr>
              <a:tr h="257357">
                <a:tc>
                  <a:txBody>
                    <a:bodyPr/>
                    <a:lstStyle/>
                    <a:p>
                      <a:r>
                        <a:rPr lang="en-US" dirty="0"/>
                        <a:t>255.255.255.240</a:t>
                      </a:r>
                      <a:endParaRPr lang="en-IN" dirty="0"/>
                    </a:p>
                  </a:txBody>
                  <a:tcPr/>
                </a:tc>
                <a:tc>
                  <a:txBody>
                    <a:bodyPr/>
                    <a:lstStyle/>
                    <a:p>
                      <a:r>
                        <a:rPr lang="en-US" dirty="0"/>
                        <a:t>/28</a:t>
                      </a:r>
                      <a:endParaRPr lang="en-IN" dirty="0"/>
                    </a:p>
                  </a:txBody>
                  <a:tcPr/>
                </a:tc>
                <a:tc>
                  <a:txBody>
                    <a:bodyPr/>
                    <a:lstStyle/>
                    <a:p>
                      <a:r>
                        <a:rPr lang="en-US" dirty="0"/>
                        <a:t>11110000</a:t>
                      </a:r>
                      <a:endParaRPr lang="en-IN" dirty="0"/>
                    </a:p>
                  </a:txBody>
                  <a:tcPr/>
                </a:tc>
                <a:tc>
                  <a:txBody>
                    <a:bodyPr/>
                    <a:lstStyle/>
                    <a:p>
                      <a:r>
                        <a:rPr lang="en-US" dirty="0"/>
                        <a:t>16</a:t>
                      </a:r>
                      <a:endParaRPr lang="en-IN" dirty="0"/>
                    </a:p>
                  </a:txBody>
                  <a:tcPr/>
                </a:tc>
                <a:extLst>
                  <a:ext uri="{0D108BD9-81ED-4DB2-BD59-A6C34878D82A}">
                    <a16:rowId xmlns:a16="http://schemas.microsoft.com/office/drawing/2014/main" val="10005"/>
                  </a:ext>
                </a:extLst>
              </a:tr>
              <a:tr h="257357">
                <a:tc>
                  <a:txBody>
                    <a:bodyPr/>
                    <a:lstStyle/>
                    <a:p>
                      <a:r>
                        <a:rPr lang="en-US" dirty="0"/>
                        <a:t>255.255.255.224</a:t>
                      </a:r>
                      <a:endParaRPr lang="en-IN" dirty="0"/>
                    </a:p>
                  </a:txBody>
                  <a:tcPr/>
                </a:tc>
                <a:tc>
                  <a:txBody>
                    <a:bodyPr/>
                    <a:lstStyle/>
                    <a:p>
                      <a:r>
                        <a:rPr lang="en-US" dirty="0"/>
                        <a:t>/27</a:t>
                      </a:r>
                      <a:endParaRPr lang="en-IN" dirty="0"/>
                    </a:p>
                  </a:txBody>
                  <a:tcPr/>
                </a:tc>
                <a:tc>
                  <a:txBody>
                    <a:bodyPr/>
                    <a:lstStyle/>
                    <a:p>
                      <a:r>
                        <a:rPr lang="en-US" dirty="0"/>
                        <a:t>11100000</a:t>
                      </a:r>
                      <a:endParaRPr lang="en-IN" dirty="0"/>
                    </a:p>
                  </a:txBody>
                  <a:tcPr/>
                </a:tc>
                <a:tc>
                  <a:txBody>
                    <a:bodyPr/>
                    <a:lstStyle/>
                    <a:p>
                      <a:r>
                        <a:rPr lang="en-US" dirty="0"/>
                        <a:t>32</a:t>
                      </a:r>
                      <a:endParaRPr lang="en-IN" dirty="0"/>
                    </a:p>
                  </a:txBody>
                  <a:tcPr/>
                </a:tc>
                <a:extLst>
                  <a:ext uri="{0D108BD9-81ED-4DB2-BD59-A6C34878D82A}">
                    <a16:rowId xmlns:a16="http://schemas.microsoft.com/office/drawing/2014/main" val="10006"/>
                  </a:ext>
                </a:extLst>
              </a:tr>
              <a:tr h="257357">
                <a:tc>
                  <a:txBody>
                    <a:bodyPr/>
                    <a:lstStyle/>
                    <a:p>
                      <a:r>
                        <a:rPr lang="en-US" dirty="0"/>
                        <a:t>255.255.255.192</a:t>
                      </a:r>
                      <a:endParaRPr lang="en-IN" dirty="0"/>
                    </a:p>
                  </a:txBody>
                  <a:tcPr/>
                </a:tc>
                <a:tc>
                  <a:txBody>
                    <a:bodyPr/>
                    <a:lstStyle/>
                    <a:p>
                      <a:r>
                        <a:rPr lang="en-US" dirty="0"/>
                        <a:t>/26</a:t>
                      </a:r>
                      <a:endParaRPr lang="en-IN" dirty="0"/>
                    </a:p>
                  </a:txBody>
                  <a:tcPr/>
                </a:tc>
                <a:tc>
                  <a:txBody>
                    <a:bodyPr/>
                    <a:lstStyle/>
                    <a:p>
                      <a:r>
                        <a:rPr lang="en-US" dirty="0"/>
                        <a:t>11000000</a:t>
                      </a:r>
                      <a:endParaRPr lang="en-IN" dirty="0"/>
                    </a:p>
                  </a:txBody>
                  <a:tcPr/>
                </a:tc>
                <a:tc>
                  <a:txBody>
                    <a:bodyPr/>
                    <a:lstStyle/>
                    <a:p>
                      <a:r>
                        <a:rPr lang="en-US" dirty="0"/>
                        <a:t>64</a:t>
                      </a:r>
                    </a:p>
                  </a:txBody>
                  <a:tcPr/>
                </a:tc>
                <a:extLst>
                  <a:ext uri="{0D108BD9-81ED-4DB2-BD59-A6C34878D82A}">
                    <a16:rowId xmlns:a16="http://schemas.microsoft.com/office/drawing/2014/main" val="10007"/>
                  </a:ext>
                </a:extLst>
              </a:tr>
              <a:tr h="257357">
                <a:tc>
                  <a:txBody>
                    <a:bodyPr/>
                    <a:lstStyle/>
                    <a:p>
                      <a:r>
                        <a:rPr lang="en-US" dirty="0"/>
                        <a:t>255.255.255.128</a:t>
                      </a:r>
                      <a:endParaRPr lang="en-IN" dirty="0"/>
                    </a:p>
                  </a:txBody>
                  <a:tcPr/>
                </a:tc>
                <a:tc>
                  <a:txBody>
                    <a:bodyPr/>
                    <a:lstStyle/>
                    <a:p>
                      <a:r>
                        <a:rPr lang="en-US" dirty="0"/>
                        <a:t>/25</a:t>
                      </a:r>
                      <a:endParaRPr lang="en-IN" dirty="0"/>
                    </a:p>
                  </a:txBody>
                  <a:tcPr/>
                </a:tc>
                <a:tc>
                  <a:txBody>
                    <a:bodyPr/>
                    <a:lstStyle/>
                    <a:p>
                      <a:r>
                        <a:rPr lang="en-US" dirty="0"/>
                        <a:t>10000000</a:t>
                      </a:r>
                      <a:endParaRPr lang="en-IN" dirty="0"/>
                    </a:p>
                  </a:txBody>
                  <a:tcPr/>
                </a:tc>
                <a:tc>
                  <a:txBody>
                    <a:bodyPr/>
                    <a:lstStyle/>
                    <a:p>
                      <a:r>
                        <a:rPr lang="en-US" dirty="0"/>
                        <a:t>128</a:t>
                      </a:r>
                    </a:p>
                  </a:txBody>
                  <a:tcPr/>
                </a:tc>
                <a:extLst>
                  <a:ext uri="{0D108BD9-81ED-4DB2-BD59-A6C34878D82A}">
                    <a16:rowId xmlns:a16="http://schemas.microsoft.com/office/drawing/2014/main" val="10008"/>
                  </a:ext>
                </a:extLst>
              </a:tr>
              <a:tr h="257357">
                <a:tc>
                  <a:txBody>
                    <a:bodyPr/>
                    <a:lstStyle/>
                    <a:p>
                      <a:r>
                        <a:rPr lang="en-US" dirty="0"/>
                        <a:t>255.255.255.0</a:t>
                      </a:r>
                      <a:endParaRPr lang="en-IN" dirty="0"/>
                    </a:p>
                  </a:txBody>
                  <a:tcPr/>
                </a:tc>
                <a:tc>
                  <a:txBody>
                    <a:bodyPr/>
                    <a:lstStyle/>
                    <a:p>
                      <a:r>
                        <a:rPr lang="en-US" dirty="0"/>
                        <a:t>/24</a:t>
                      </a:r>
                      <a:endParaRPr lang="en-IN" dirty="0"/>
                    </a:p>
                  </a:txBody>
                  <a:tcPr/>
                </a:tc>
                <a:tc>
                  <a:txBody>
                    <a:bodyPr/>
                    <a:lstStyle/>
                    <a:p>
                      <a:r>
                        <a:rPr lang="en-US" dirty="0"/>
                        <a:t>00000000</a:t>
                      </a:r>
                      <a:endParaRPr lang="en-IN" dirty="0"/>
                    </a:p>
                  </a:txBody>
                  <a:tcPr/>
                </a:tc>
                <a:tc>
                  <a:txBody>
                    <a:bodyPr/>
                    <a:lstStyle/>
                    <a:p>
                      <a:r>
                        <a:rPr lang="en-US" dirty="0"/>
                        <a:t>256</a:t>
                      </a:r>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575622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ooter Placeholder 11">
            <a:extLst>
              <a:ext uri="{FF2B5EF4-FFF2-40B4-BE49-F238E27FC236}">
                <a16:creationId xmlns:a16="http://schemas.microsoft.com/office/drawing/2014/main" id="{05BD2482-8F66-489E-9BC0-570377B9FB24}"/>
              </a:ext>
            </a:extLst>
          </p:cNvPr>
          <p:cNvSpPr>
            <a:spLocks noGrp="1"/>
          </p:cNvSpPr>
          <p:nvPr>
            <p:ph type="ftr" sz="quarter" idx="11"/>
          </p:nvPr>
        </p:nvSpPr>
        <p:spPr>
          <a:xfrm>
            <a:off x="4038600" y="6356350"/>
            <a:ext cx="4114800" cy="365125"/>
          </a:xfrm>
        </p:spPr>
        <p:txBody>
          <a:bodyPr/>
          <a:lstStyle/>
          <a:p>
            <a:r>
              <a:rPr lang="en-US" dirty="0"/>
              <a:t>Sample Footer Text</a:t>
            </a:r>
          </a:p>
        </p:txBody>
      </p:sp>
      <p:sp>
        <p:nvSpPr>
          <p:cNvPr id="13" name="Slide Number Placeholder 12">
            <a:extLst>
              <a:ext uri="{FF2B5EF4-FFF2-40B4-BE49-F238E27FC236}">
                <a16:creationId xmlns:a16="http://schemas.microsoft.com/office/drawing/2014/main" id="{F27A0308-5E9B-49B9-8172-A9FCE07E1EF8}"/>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7</a:t>
            </a:fld>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25655171"/>
              </p:ext>
            </p:extLst>
          </p:nvPr>
        </p:nvGraphicFramePr>
        <p:xfrm>
          <a:off x="1284288" y="1303505"/>
          <a:ext cx="10069515" cy="4230520"/>
        </p:xfrm>
        <a:graphic>
          <a:graphicData uri="http://schemas.openxmlformats.org/drawingml/2006/table">
            <a:tbl>
              <a:tblPr firstRow="1" bandRow="1">
                <a:tableStyleId>{5C22544A-7EE6-4342-B048-85BDC9FD1C3A}</a:tableStyleId>
              </a:tblPr>
              <a:tblGrid>
                <a:gridCol w="1118835">
                  <a:extLst>
                    <a:ext uri="{9D8B030D-6E8A-4147-A177-3AD203B41FA5}">
                      <a16:colId xmlns:a16="http://schemas.microsoft.com/office/drawing/2014/main" val="20000"/>
                    </a:ext>
                  </a:extLst>
                </a:gridCol>
                <a:gridCol w="1118835">
                  <a:extLst>
                    <a:ext uri="{9D8B030D-6E8A-4147-A177-3AD203B41FA5}">
                      <a16:colId xmlns:a16="http://schemas.microsoft.com/office/drawing/2014/main" val="20001"/>
                    </a:ext>
                  </a:extLst>
                </a:gridCol>
                <a:gridCol w="1118835">
                  <a:extLst>
                    <a:ext uri="{9D8B030D-6E8A-4147-A177-3AD203B41FA5}">
                      <a16:colId xmlns:a16="http://schemas.microsoft.com/office/drawing/2014/main" val="20002"/>
                    </a:ext>
                  </a:extLst>
                </a:gridCol>
                <a:gridCol w="1118835">
                  <a:extLst>
                    <a:ext uri="{9D8B030D-6E8A-4147-A177-3AD203B41FA5}">
                      <a16:colId xmlns:a16="http://schemas.microsoft.com/office/drawing/2014/main" val="20003"/>
                    </a:ext>
                  </a:extLst>
                </a:gridCol>
                <a:gridCol w="1118835">
                  <a:extLst>
                    <a:ext uri="{9D8B030D-6E8A-4147-A177-3AD203B41FA5}">
                      <a16:colId xmlns:a16="http://schemas.microsoft.com/office/drawing/2014/main" val="20004"/>
                    </a:ext>
                  </a:extLst>
                </a:gridCol>
                <a:gridCol w="1118835">
                  <a:extLst>
                    <a:ext uri="{9D8B030D-6E8A-4147-A177-3AD203B41FA5}">
                      <a16:colId xmlns:a16="http://schemas.microsoft.com/office/drawing/2014/main" val="20005"/>
                    </a:ext>
                  </a:extLst>
                </a:gridCol>
                <a:gridCol w="1118835">
                  <a:extLst>
                    <a:ext uri="{9D8B030D-6E8A-4147-A177-3AD203B41FA5}">
                      <a16:colId xmlns:a16="http://schemas.microsoft.com/office/drawing/2014/main" val="20006"/>
                    </a:ext>
                  </a:extLst>
                </a:gridCol>
                <a:gridCol w="1118835">
                  <a:extLst>
                    <a:ext uri="{9D8B030D-6E8A-4147-A177-3AD203B41FA5}">
                      <a16:colId xmlns:a16="http://schemas.microsoft.com/office/drawing/2014/main" val="20007"/>
                    </a:ext>
                  </a:extLst>
                </a:gridCol>
                <a:gridCol w="1118835">
                  <a:extLst>
                    <a:ext uri="{9D8B030D-6E8A-4147-A177-3AD203B41FA5}">
                      <a16:colId xmlns:a16="http://schemas.microsoft.com/office/drawing/2014/main" val="20008"/>
                    </a:ext>
                  </a:extLst>
                </a:gridCol>
              </a:tblGrid>
              <a:tr h="423052">
                <a:tc>
                  <a:txBody>
                    <a:bodyPr/>
                    <a:lstStyle/>
                    <a:p>
                      <a:pPr algn="ctr"/>
                      <a:endParaRPr lang="en-IN" dirty="0"/>
                    </a:p>
                  </a:txBody>
                  <a:tcPr/>
                </a:tc>
                <a:tc>
                  <a:txBody>
                    <a:bodyPr/>
                    <a:lstStyle/>
                    <a:p>
                      <a:pPr algn="ctr"/>
                      <a:r>
                        <a:rPr lang="en-US" dirty="0"/>
                        <a:t>128</a:t>
                      </a:r>
                      <a:endParaRPr lang="en-IN" dirty="0"/>
                    </a:p>
                  </a:txBody>
                  <a:tcPr/>
                </a:tc>
                <a:tc>
                  <a:txBody>
                    <a:bodyPr/>
                    <a:lstStyle/>
                    <a:p>
                      <a:pPr algn="ctr"/>
                      <a:r>
                        <a:rPr lang="en-US" dirty="0"/>
                        <a:t>64</a:t>
                      </a:r>
                      <a:endParaRPr lang="en-IN" dirty="0"/>
                    </a:p>
                  </a:txBody>
                  <a:tcPr/>
                </a:tc>
                <a:tc>
                  <a:txBody>
                    <a:bodyPr/>
                    <a:lstStyle/>
                    <a:p>
                      <a:pPr algn="ctr"/>
                      <a:r>
                        <a:rPr lang="en-US" dirty="0"/>
                        <a:t>32</a:t>
                      </a:r>
                      <a:endParaRPr lang="en-IN" dirty="0"/>
                    </a:p>
                  </a:txBody>
                  <a:tcPr/>
                </a:tc>
                <a:tc>
                  <a:txBody>
                    <a:bodyPr/>
                    <a:lstStyle/>
                    <a:p>
                      <a:pPr algn="ctr"/>
                      <a:r>
                        <a:rPr lang="en-US" dirty="0"/>
                        <a:t>16</a:t>
                      </a:r>
                      <a:endParaRPr lang="en-IN" dirty="0"/>
                    </a:p>
                  </a:txBody>
                  <a:tcPr/>
                </a:tc>
                <a:tc>
                  <a:txBody>
                    <a:bodyPr/>
                    <a:lstStyle/>
                    <a:p>
                      <a:pPr algn="ctr"/>
                      <a:r>
                        <a:rPr lang="en-US" dirty="0"/>
                        <a:t>8</a:t>
                      </a:r>
                      <a:endParaRPr lang="en-IN" dirty="0"/>
                    </a:p>
                  </a:txBody>
                  <a:tcPr/>
                </a:tc>
                <a:tc>
                  <a:txBody>
                    <a:bodyPr/>
                    <a:lstStyle/>
                    <a:p>
                      <a:pPr algn="ctr"/>
                      <a:r>
                        <a:rPr lang="en-US" dirty="0"/>
                        <a:t>4</a:t>
                      </a:r>
                      <a:endParaRPr lang="en-IN" dirty="0"/>
                    </a:p>
                  </a:txBody>
                  <a:tcPr/>
                </a:tc>
                <a:tc>
                  <a:txBody>
                    <a:bodyPr/>
                    <a:lstStyle/>
                    <a:p>
                      <a:pPr algn="ctr"/>
                      <a:r>
                        <a:rPr lang="en-US" dirty="0"/>
                        <a:t>2</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10000"/>
                  </a:ext>
                </a:extLst>
              </a:tr>
              <a:tr h="423052">
                <a:tc>
                  <a:txBody>
                    <a:bodyPr/>
                    <a:lstStyle/>
                    <a:p>
                      <a:pPr algn="ctr"/>
                      <a:r>
                        <a:rPr lang="en-US" dirty="0"/>
                        <a:t>255</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extLst>
                  <a:ext uri="{0D108BD9-81ED-4DB2-BD59-A6C34878D82A}">
                    <a16:rowId xmlns:a16="http://schemas.microsoft.com/office/drawing/2014/main" val="10001"/>
                  </a:ext>
                </a:extLst>
              </a:tr>
              <a:tr h="423052">
                <a:tc>
                  <a:txBody>
                    <a:bodyPr/>
                    <a:lstStyle/>
                    <a:p>
                      <a:pPr algn="ctr"/>
                      <a:r>
                        <a:rPr lang="en-US" dirty="0"/>
                        <a:t>254</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2"/>
                  </a:ext>
                </a:extLst>
              </a:tr>
              <a:tr h="423052">
                <a:tc>
                  <a:txBody>
                    <a:bodyPr/>
                    <a:lstStyle/>
                    <a:p>
                      <a:pPr algn="ctr"/>
                      <a:r>
                        <a:rPr lang="en-US" dirty="0"/>
                        <a:t>252</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3"/>
                  </a:ext>
                </a:extLst>
              </a:tr>
              <a:tr h="423052">
                <a:tc>
                  <a:txBody>
                    <a:bodyPr/>
                    <a:lstStyle/>
                    <a:p>
                      <a:pPr algn="ctr"/>
                      <a:r>
                        <a:rPr lang="en-US" dirty="0"/>
                        <a:t>248</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4"/>
                  </a:ext>
                </a:extLst>
              </a:tr>
              <a:tr h="423052">
                <a:tc>
                  <a:txBody>
                    <a:bodyPr/>
                    <a:lstStyle/>
                    <a:p>
                      <a:pPr algn="ctr"/>
                      <a:r>
                        <a:rPr lang="en-US" dirty="0"/>
                        <a:t>240</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5"/>
                  </a:ext>
                </a:extLst>
              </a:tr>
              <a:tr h="423052">
                <a:tc>
                  <a:txBody>
                    <a:bodyPr/>
                    <a:lstStyle/>
                    <a:p>
                      <a:pPr algn="ctr"/>
                      <a:r>
                        <a:rPr lang="en-US" dirty="0"/>
                        <a:t>224</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6"/>
                  </a:ext>
                </a:extLst>
              </a:tr>
              <a:tr h="423052">
                <a:tc>
                  <a:txBody>
                    <a:bodyPr/>
                    <a:lstStyle/>
                    <a:p>
                      <a:pPr algn="ctr"/>
                      <a:r>
                        <a:rPr lang="en-US" dirty="0"/>
                        <a:t>192</a:t>
                      </a:r>
                      <a:endParaRPr lang="en-IN" dirty="0"/>
                    </a:p>
                  </a:txBody>
                  <a:tcPr/>
                </a:tc>
                <a:tc>
                  <a:txBody>
                    <a:bodyPr/>
                    <a:lstStyle/>
                    <a:p>
                      <a:pPr algn="ctr"/>
                      <a:r>
                        <a:rPr lang="en-US" dirty="0"/>
                        <a:t>1</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7"/>
                  </a:ext>
                </a:extLst>
              </a:tr>
              <a:tr h="423052">
                <a:tc>
                  <a:txBody>
                    <a:bodyPr/>
                    <a:lstStyle/>
                    <a:p>
                      <a:pPr algn="ctr"/>
                      <a:r>
                        <a:rPr lang="en-US" dirty="0"/>
                        <a:t>128</a:t>
                      </a:r>
                      <a:endParaRPr lang="en-IN" dirty="0"/>
                    </a:p>
                  </a:txBody>
                  <a:tcPr/>
                </a:tc>
                <a:tc>
                  <a:txBody>
                    <a:bodyPr/>
                    <a:lstStyle/>
                    <a:p>
                      <a:pPr algn="ctr"/>
                      <a:r>
                        <a:rPr lang="en-US" dirty="0"/>
                        <a:t>1</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8"/>
                  </a:ext>
                </a:extLst>
              </a:tr>
              <a:tr h="423052">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tc>
                  <a:txBody>
                    <a:bodyPr/>
                    <a:lstStyle/>
                    <a:p>
                      <a:pPr algn="ctr"/>
                      <a:r>
                        <a:rPr lang="en-US" dirty="0"/>
                        <a:t>0</a:t>
                      </a:r>
                      <a:endParaRPr lang="en-IN"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159288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ooter Placeholder 11">
            <a:extLst>
              <a:ext uri="{FF2B5EF4-FFF2-40B4-BE49-F238E27FC236}">
                <a16:creationId xmlns:a16="http://schemas.microsoft.com/office/drawing/2014/main" id="{05BD2482-8F66-489E-9BC0-570377B9FB24}"/>
              </a:ext>
            </a:extLst>
          </p:cNvPr>
          <p:cNvSpPr>
            <a:spLocks noGrp="1"/>
          </p:cNvSpPr>
          <p:nvPr>
            <p:ph type="ftr" sz="quarter" idx="11"/>
          </p:nvPr>
        </p:nvSpPr>
        <p:spPr>
          <a:xfrm>
            <a:off x="4038600" y="6356350"/>
            <a:ext cx="4114800" cy="365125"/>
          </a:xfrm>
        </p:spPr>
        <p:txBody>
          <a:bodyPr/>
          <a:lstStyle/>
          <a:p>
            <a:r>
              <a:rPr lang="en-US" sz="1600" dirty="0">
                <a:solidFill>
                  <a:schemeClr val="tx1"/>
                </a:solidFill>
              </a:rPr>
              <a:t>CLASS B SUBNET</a:t>
            </a:r>
            <a:endParaRPr lang="en-US" sz="2000" dirty="0">
              <a:solidFill>
                <a:schemeClr val="tx1"/>
              </a:solidFill>
            </a:endParaRPr>
          </a:p>
        </p:txBody>
      </p:sp>
      <p:sp>
        <p:nvSpPr>
          <p:cNvPr id="13" name="Slide Number Placeholder 12">
            <a:extLst>
              <a:ext uri="{FF2B5EF4-FFF2-40B4-BE49-F238E27FC236}">
                <a16:creationId xmlns:a16="http://schemas.microsoft.com/office/drawing/2014/main" id="{F27A0308-5E9B-49B9-8172-A9FCE07E1EF8}"/>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8</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842852852"/>
              </p:ext>
            </p:extLst>
          </p:nvPr>
        </p:nvGraphicFramePr>
        <p:xfrm>
          <a:off x="1060315" y="1099047"/>
          <a:ext cx="9912485" cy="4790126"/>
        </p:xfrm>
        <a:graphic>
          <a:graphicData uri="http://schemas.openxmlformats.org/drawingml/2006/table">
            <a:tbl>
              <a:tblPr firstRow="1" bandRow="1">
                <a:tableStyleId>{5C22544A-7EE6-4342-B048-85BDC9FD1C3A}</a:tableStyleId>
              </a:tblPr>
              <a:tblGrid>
                <a:gridCol w="1899992">
                  <a:extLst>
                    <a:ext uri="{9D8B030D-6E8A-4147-A177-3AD203B41FA5}">
                      <a16:colId xmlns:a16="http://schemas.microsoft.com/office/drawing/2014/main" val="20000"/>
                    </a:ext>
                  </a:extLst>
                </a:gridCol>
                <a:gridCol w="2166520">
                  <a:extLst>
                    <a:ext uri="{9D8B030D-6E8A-4147-A177-3AD203B41FA5}">
                      <a16:colId xmlns:a16="http://schemas.microsoft.com/office/drawing/2014/main" val="20001"/>
                    </a:ext>
                  </a:extLst>
                </a:gridCol>
                <a:gridCol w="2196866">
                  <a:extLst>
                    <a:ext uri="{9D8B030D-6E8A-4147-A177-3AD203B41FA5}">
                      <a16:colId xmlns:a16="http://schemas.microsoft.com/office/drawing/2014/main" val="20002"/>
                    </a:ext>
                  </a:extLst>
                </a:gridCol>
                <a:gridCol w="3649107">
                  <a:extLst>
                    <a:ext uri="{9D8B030D-6E8A-4147-A177-3AD203B41FA5}">
                      <a16:colId xmlns:a16="http://schemas.microsoft.com/office/drawing/2014/main" val="20003"/>
                    </a:ext>
                  </a:extLst>
                </a:gridCol>
              </a:tblGrid>
              <a:tr h="1246638">
                <a:tc>
                  <a:txBody>
                    <a:bodyPr/>
                    <a:lstStyle/>
                    <a:p>
                      <a:r>
                        <a:rPr lang="en-US" dirty="0"/>
                        <a:t>Subnet Mask</a:t>
                      </a:r>
                      <a:endParaRPr lang="en-IN" dirty="0"/>
                    </a:p>
                  </a:txBody>
                  <a:tcPr anchor="ctr"/>
                </a:tc>
                <a:tc>
                  <a:txBody>
                    <a:bodyPr/>
                    <a:lstStyle/>
                    <a:p>
                      <a:r>
                        <a:rPr lang="en-US" dirty="0"/>
                        <a:t>CIDR (Classless Inter- Domain Routing)</a:t>
                      </a:r>
                      <a:endParaRPr lang="en-IN" dirty="0"/>
                    </a:p>
                  </a:txBody>
                  <a:tcPr/>
                </a:tc>
                <a:tc>
                  <a:txBody>
                    <a:bodyPr/>
                    <a:lstStyle/>
                    <a:p>
                      <a:r>
                        <a:rPr lang="en-US" dirty="0"/>
                        <a:t>Binary</a:t>
                      </a:r>
                      <a:r>
                        <a:rPr lang="en-US" baseline="0" dirty="0"/>
                        <a:t> Notation</a:t>
                      </a:r>
                      <a:endParaRPr lang="en-IN" dirty="0"/>
                    </a:p>
                  </a:txBody>
                  <a:tcPr anchor="ctr"/>
                </a:tc>
                <a:tc>
                  <a:txBody>
                    <a:bodyPr/>
                    <a:lstStyle/>
                    <a:p>
                      <a:r>
                        <a:rPr lang="en-US" dirty="0"/>
                        <a:t>Available Address/</a:t>
                      </a:r>
                      <a:r>
                        <a:rPr lang="en-US" baseline="0" dirty="0"/>
                        <a:t> Sheet</a:t>
                      </a:r>
                      <a:endParaRPr lang="en-IN" dirty="0"/>
                    </a:p>
                  </a:txBody>
                  <a:tcPr anchor="ctr"/>
                </a:tc>
                <a:extLst>
                  <a:ext uri="{0D108BD9-81ED-4DB2-BD59-A6C34878D82A}">
                    <a16:rowId xmlns:a16="http://schemas.microsoft.com/office/drawing/2014/main" val="10000"/>
                  </a:ext>
                </a:extLst>
              </a:tr>
              <a:tr h="442936">
                <a:tc>
                  <a:txBody>
                    <a:bodyPr/>
                    <a:lstStyle/>
                    <a:p>
                      <a:r>
                        <a:rPr lang="en-US" dirty="0"/>
                        <a:t>255.255.254.0</a:t>
                      </a:r>
                      <a:endParaRPr lang="en-IN" dirty="0"/>
                    </a:p>
                  </a:txBody>
                  <a:tcPr/>
                </a:tc>
                <a:tc>
                  <a:txBody>
                    <a:bodyPr/>
                    <a:lstStyle/>
                    <a:p>
                      <a:r>
                        <a:rPr lang="en-US" dirty="0"/>
                        <a:t>/23</a:t>
                      </a:r>
                      <a:endParaRPr lang="en-IN" dirty="0"/>
                    </a:p>
                  </a:txBody>
                  <a:tcPr/>
                </a:tc>
                <a:tc>
                  <a:txBody>
                    <a:bodyPr/>
                    <a:lstStyle/>
                    <a:p>
                      <a:r>
                        <a:rPr lang="en-US" dirty="0"/>
                        <a:t>11111110</a:t>
                      </a:r>
                      <a:endParaRPr lang="en-IN" dirty="0"/>
                    </a:p>
                  </a:txBody>
                  <a:tcPr/>
                </a:tc>
                <a:tc>
                  <a:txBody>
                    <a:bodyPr/>
                    <a:lstStyle/>
                    <a:p>
                      <a:r>
                        <a:rPr lang="en-US" dirty="0"/>
                        <a:t>512</a:t>
                      </a:r>
                      <a:endParaRPr lang="en-IN" dirty="0"/>
                    </a:p>
                  </a:txBody>
                  <a:tcPr/>
                </a:tc>
                <a:extLst>
                  <a:ext uri="{0D108BD9-81ED-4DB2-BD59-A6C34878D82A}">
                    <a16:rowId xmlns:a16="http://schemas.microsoft.com/office/drawing/2014/main" val="10001"/>
                  </a:ext>
                </a:extLst>
              </a:tr>
              <a:tr h="442936">
                <a:tc>
                  <a:txBody>
                    <a:bodyPr/>
                    <a:lstStyle/>
                    <a:p>
                      <a:r>
                        <a:rPr lang="en-US" dirty="0"/>
                        <a:t>255.255.252.0</a:t>
                      </a:r>
                      <a:endParaRPr lang="en-IN" dirty="0"/>
                    </a:p>
                  </a:txBody>
                  <a:tcPr/>
                </a:tc>
                <a:tc>
                  <a:txBody>
                    <a:bodyPr/>
                    <a:lstStyle/>
                    <a:p>
                      <a:r>
                        <a:rPr lang="en-US" dirty="0"/>
                        <a:t>/22</a:t>
                      </a:r>
                      <a:endParaRPr lang="en-IN" dirty="0"/>
                    </a:p>
                  </a:txBody>
                  <a:tcPr/>
                </a:tc>
                <a:tc>
                  <a:txBody>
                    <a:bodyPr/>
                    <a:lstStyle/>
                    <a:p>
                      <a:r>
                        <a:rPr lang="en-US" dirty="0"/>
                        <a:t>11111100</a:t>
                      </a:r>
                      <a:endParaRPr lang="en-IN" dirty="0"/>
                    </a:p>
                  </a:txBody>
                  <a:tcPr/>
                </a:tc>
                <a:tc>
                  <a:txBody>
                    <a:bodyPr/>
                    <a:lstStyle/>
                    <a:p>
                      <a:r>
                        <a:rPr lang="en-US" dirty="0"/>
                        <a:t>1024</a:t>
                      </a:r>
                    </a:p>
                  </a:txBody>
                  <a:tcPr/>
                </a:tc>
                <a:extLst>
                  <a:ext uri="{0D108BD9-81ED-4DB2-BD59-A6C34878D82A}">
                    <a16:rowId xmlns:a16="http://schemas.microsoft.com/office/drawing/2014/main" val="10002"/>
                  </a:ext>
                </a:extLst>
              </a:tr>
              <a:tr h="442936">
                <a:tc>
                  <a:txBody>
                    <a:bodyPr/>
                    <a:lstStyle/>
                    <a:p>
                      <a:r>
                        <a:rPr lang="en-US" dirty="0"/>
                        <a:t>255.255.248.0</a:t>
                      </a:r>
                      <a:endParaRPr lang="en-IN" dirty="0"/>
                    </a:p>
                  </a:txBody>
                  <a:tcPr/>
                </a:tc>
                <a:tc>
                  <a:txBody>
                    <a:bodyPr/>
                    <a:lstStyle/>
                    <a:p>
                      <a:r>
                        <a:rPr lang="en-US" dirty="0"/>
                        <a:t>/21</a:t>
                      </a:r>
                      <a:endParaRPr lang="en-IN" dirty="0"/>
                    </a:p>
                  </a:txBody>
                  <a:tcPr/>
                </a:tc>
                <a:tc>
                  <a:txBody>
                    <a:bodyPr/>
                    <a:lstStyle/>
                    <a:p>
                      <a:r>
                        <a:rPr lang="en-US" dirty="0"/>
                        <a:t>11111000</a:t>
                      </a:r>
                      <a:endParaRPr lang="en-IN" dirty="0"/>
                    </a:p>
                  </a:txBody>
                  <a:tcPr/>
                </a:tc>
                <a:tc>
                  <a:txBody>
                    <a:bodyPr/>
                    <a:lstStyle/>
                    <a:p>
                      <a:r>
                        <a:rPr lang="en-US" dirty="0"/>
                        <a:t>2048</a:t>
                      </a:r>
                      <a:endParaRPr lang="en-IN" dirty="0"/>
                    </a:p>
                  </a:txBody>
                  <a:tcPr/>
                </a:tc>
                <a:extLst>
                  <a:ext uri="{0D108BD9-81ED-4DB2-BD59-A6C34878D82A}">
                    <a16:rowId xmlns:a16="http://schemas.microsoft.com/office/drawing/2014/main" val="10003"/>
                  </a:ext>
                </a:extLst>
              </a:tr>
              <a:tr h="442936">
                <a:tc>
                  <a:txBody>
                    <a:bodyPr/>
                    <a:lstStyle/>
                    <a:p>
                      <a:r>
                        <a:rPr lang="en-US" dirty="0"/>
                        <a:t>255.255.240.0</a:t>
                      </a:r>
                      <a:endParaRPr lang="en-IN" dirty="0"/>
                    </a:p>
                  </a:txBody>
                  <a:tcPr/>
                </a:tc>
                <a:tc>
                  <a:txBody>
                    <a:bodyPr/>
                    <a:lstStyle/>
                    <a:p>
                      <a:r>
                        <a:rPr lang="en-US" dirty="0"/>
                        <a:t>/20</a:t>
                      </a:r>
                      <a:endParaRPr lang="en-IN" dirty="0"/>
                    </a:p>
                  </a:txBody>
                  <a:tcPr/>
                </a:tc>
                <a:tc>
                  <a:txBody>
                    <a:bodyPr/>
                    <a:lstStyle/>
                    <a:p>
                      <a:r>
                        <a:rPr lang="en-US" dirty="0"/>
                        <a:t>11110000</a:t>
                      </a:r>
                      <a:endParaRPr lang="en-IN" dirty="0"/>
                    </a:p>
                  </a:txBody>
                  <a:tcPr/>
                </a:tc>
                <a:tc>
                  <a:txBody>
                    <a:bodyPr/>
                    <a:lstStyle/>
                    <a:p>
                      <a:r>
                        <a:rPr lang="en-US" dirty="0"/>
                        <a:t>4096</a:t>
                      </a:r>
                      <a:endParaRPr lang="en-IN" dirty="0"/>
                    </a:p>
                  </a:txBody>
                  <a:tcPr/>
                </a:tc>
                <a:extLst>
                  <a:ext uri="{0D108BD9-81ED-4DB2-BD59-A6C34878D82A}">
                    <a16:rowId xmlns:a16="http://schemas.microsoft.com/office/drawing/2014/main" val="10004"/>
                  </a:ext>
                </a:extLst>
              </a:tr>
              <a:tr h="442936">
                <a:tc>
                  <a:txBody>
                    <a:bodyPr/>
                    <a:lstStyle/>
                    <a:p>
                      <a:r>
                        <a:rPr lang="en-US" dirty="0"/>
                        <a:t>255.255.224.0</a:t>
                      </a:r>
                      <a:endParaRPr lang="en-IN" dirty="0"/>
                    </a:p>
                  </a:txBody>
                  <a:tcPr/>
                </a:tc>
                <a:tc>
                  <a:txBody>
                    <a:bodyPr/>
                    <a:lstStyle/>
                    <a:p>
                      <a:r>
                        <a:rPr lang="en-US" dirty="0"/>
                        <a:t>/19</a:t>
                      </a:r>
                      <a:endParaRPr lang="en-IN" dirty="0"/>
                    </a:p>
                  </a:txBody>
                  <a:tcPr/>
                </a:tc>
                <a:tc>
                  <a:txBody>
                    <a:bodyPr/>
                    <a:lstStyle/>
                    <a:p>
                      <a:r>
                        <a:rPr lang="en-US" dirty="0"/>
                        <a:t>11100000</a:t>
                      </a:r>
                      <a:endParaRPr lang="en-IN" dirty="0"/>
                    </a:p>
                  </a:txBody>
                  <a:tcPr/>
                </a:tc>
                <a:tc>
                  <a:txBody>
                    <a:bodyPr/>
                    <a:lstStyle/>
                    <a:p>
                      <a:r>
                        <a:rPr lang="en-US" dirty="0"/>
                        <a:t>8192</a:t>
                      </a:r>
                      <a:endParaRPr lang="en-IN" dirty="0"/>
                    </a:p>
                  </a:txBody>
                  <a:tcPr/>
                </a:tc>
                <a:extLst>
                  <a:ext uri="{0D108BD9-81ED-4DB2-BD59-A6C34878D82A}">
                    <a16:rowId xmlns:a16="http://schemas.microsoft.com/office/drawing/2014/main" val="10005"/>
                  </a:ext>
                </a:extLst>
              </a:tr>
              <a:tr h="442936">
                <a:tc>
                  <a:txBody>
                    <a:bodyPr/>
                    <a:lstStyle/>
                    <a:p>
                      <a:r>
                        <a:rPr lang="en-US" dirty="0"/>
                        <a:t>255.255.192.0</a:t>
                      </a:r>
                      <a:endParaRPr lang="en-IN" dirty="0"/>
                    </a:p>
                  </a:txBody>
                  <a:tcPr/>
                </a:tc>
                <a:tc>
                  <a:txBody>
                    <a:bodyPr/>
                    <a:lstStyle/>
                    <a:p>
                      <a:r>
                        <a:rPr lang="en-US" dirty="0"/>
                        <a:t>/18</a:t>
                      </a:r>
                      <a:endParaRPr lang="en-IN" dirty="0"/>
                    </a:p>
                  </a:txBody>
                  <a:tcPr/>
                </a:tc>
                <a:tc>
                  <a:txBody>
                    <a:bodyPr/>
                    <a:lstStyle/>
                    <a:p>
                      <a:r>
                        <a:rPr lang="en-US" dirty="0"/>
                        <a:t>11000000</a:t>
                      </a:r>
                      <a:endParaRPr lang="en-IN" dirty="0"/>
                    </a:p>
                  </a:txBody>
                  <a:tcPr/>
                </a:tc>
                <a:tc>
                  <a:txBody>
                    <a:bodyPr/>
                    <a:lstStyle/>
                    <a:p>
                      <a:r>
                        <a:rPr lang="en-US" dirty="0"/>
                        <a:t>16384</a:t>
                      </a:r>
                      <a:endParaRPr lang="en-IN" dirty="0"/>
                    </a:p>
                  </a:txBody>
                  <a:tcPr/>
                </a:tc>
                <a:extLst>
                  <a:ext uri="{0D108BD9-81ED-4DB2-BD59-A6C34878D82A}">
                    <a16:rowId xmlns:a16="http://schemas.microsoft.com/office/drawing/2014/main" val="10006"/>
                  </a:ext>
                </a:extLst>
              </a:tr>
              <a:tr h="442936">
                <a:tc>
                  <a:txBody>
                    <a:bodyPr/>
                    <a:lstStyle/>
                    <a:p>
                      <a:r>
                        <a:rPr lang="en-US" dirty="0"/>
                        <a:t>255.255.128.0</a:t>
                      </a:r>
                      <a:endParaRPr lang="en-IN" dirty="0"/>
                    </a:p>
                  </a:txBody>
                  <a:tcPr/>
                </a:tc>
                <a:tc>
                  <a:txBody>
                    <a:bodyPr/>
                    <a:lstStyle/>
                    <a:p>
                      <a:r>
                        <a:rPr lang="en-US" dirty="0"/>
                        <a:t>/17</a:t>
                      </a:r>
                      <a:endParaRPr lang="en-IN" dirty="0"/>
                    </a:p>
                  </a:txBody>
                  <a:tcPr/>
                </a:tc>
                <a:tc>
                  <a:txBody>
                    <a:bodyPr/>
                    <a:lstStyle/>
                    <a:p>
                      <a:r>
                        <a:rPr lang="en-US" dirty="0"/>
                        <a:t>10000000</a:t>
                      </a:r>
                      <a:endParaRPr lang="en-IN" dirty="0"/>
                    </a:p>
                  </a:txBody>
                  <a:tcPr/>
                </a:tc>
                <a:tc>
                  <a:txBody>
                    <a:bodyPr/>
                    <a:lstStyle/>
                    <a:p>
                      <a:r>
                        <a:rPr lang="en-US" dirty="0"/>
                        <a:t>32768</a:t>
                      </a:r>
                    </a:p>
                  </a:txBody>
                  <a:tcPr/>
                </a:tc>
                <a:extLst>
                  <a:ext uri="{0D108BD9-81ED-4DB2-BD59-A6C34878D82A}">
                    <a16:rowId xmlns:a16="http://schemas.microsoft.com/office/drawing/2014/main" val="10007"/>
                  </a:ext>
                </a:extLst>
              </a:tr>
              <a:tr h="442936">
                <a:tc>
                  <a:txBody>
                    <a:bodyPr/>
                    <a:lstStyle/>
                    <a:p>
                      <a:r>
                        <a:rPr lang="en-US" dirty="0"/>
                        <a:t>255.255.0.0</a:t>
                      </a:r>
                      <a:endParaRPr lang="en-IN" dirty="0"/>
                    </a:p>
                  </a:txBody>
                  <a:tcPr/>
                </a:tc>
                <a:tc>
                  <a:txBody>
                    <a:bodyPr/>
                    <a:lstStyle/>
                    <a:p>
                      <a:r>
                        <a:rPr lang="en-US" dirty="0"/>
                        <a:t>/16</a:t>
                      </a:r>
                      <a:endParaRPr lang="en-IN" dirty="0"/>
                    </a:p>
                  </a:txBody>
                  <a:tcPr/>
                </a:tc>
                <a:tc>
                  <a:txBody>
                    <a:bodyPr/>
                    <a:lstStyle/>
                    <a:p>
                      <a:r>
                        <a:rPr lang="en-US" dirty="0"/>
                        <a:t>00000000</a:t>
                      </a:r>
                      <a:endParaRPr lang="en-IN" dirty="0"/>
                    </a:p>
                  </a:txBody>
                  <a:tcPr/>
                </a:tc>
                <a:tc>
                  <a:txBody>
                    <a:bodyPr/>
                    <a:lstStyle/>
                    <a:p>
                      <a:r>
                        <a:rPr lang="en-US" dirty="0"/>
                        <a:t>65536</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15123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ooter Placeholder 11">
            <a:extLst>
              <a:ext uri="{FF2B5EF4-FFF2-40B4-BE49-F238E27FC236}">
                <a16:creationId xmlns:a16="http://schemas.microsoft.com/office/drawing/2014/main" id="{05BD2482-8F66-489E-9BC0-570377B9FB24}"/>
              </a:ext>
            </a:extLst>
          </p:cNvPr>
          <p:cNvSpPr>
            <a:spLocks noGrp="1"/>
          </p:cNvSpPr>
          <p:nvPr>
            <p:ph type="ftr" sz="quarter" idx="11"/>
          </p:nvPr>
        </p:nvSpPr>
        <p:spPr>
          <a:xfrm>
            <a:off x="4038600" y="6356350"/>
            <a:ext cx="4114800" cy="365125"/>
          </a:xfrm>
        </p:spPr>
        <p:txBody>
          <a:bodyPr/>
          <a:lstStyle/>
          <a:p>
            <a:r>
              <a:rPr lang="en-US" sz="1600" dirty="0">
                <a:solidFill>
                  <a:schemeClr val="tx1"/>
                </a:solidFill>
              </a:rPr>
              <a:t>CLASS -A SUBNET</a:t>
            </a:r>
            <a:endParaRPr lang="en-US" sz="2000" dirty="0">
              <a:solidFill>
                <a:schemeClr val="tx1"/>
              </a:solidFill>
            </a:endParaRPr>
          </a:p>
        </p:txBody>
      </p:sp>
      <p:sp>
        <p:nvSpPr>
          <p:cNvPr id="13" name="Slide Number Placeholder 12">
            <a:extLst>
              <a:ext uri="{FF2B5EF4-FFF2-40B4-BE49-F238E27FC236}">
                <a16:creationId xmlns:a16="http://schemas.microsoft.com/office/drawing/2014/main" id="{F27A0308-5E9B-49B9-8172-A9FCE07E1EF8}"/>
              </a:ext>
            </a:extLst>
          </p:cNvPr>
          <p:cNvSpPr>
            <a:spLocks noGrp="1"/>
          </p:cNvSpPr>
          <p:nvPr>
            <p:ph type="sldNum" sz="quarter" idx="12"/>
          </p:nvPr>
        </p:nvSpPr>
        <p:spPr>
          <a:xfrm>
            <a:off x="8610600" y="6356350"/>
            <a:ext cx="2743200" cy="365125"/>
          </a:xfrm>
        </p:spPr>
        <p:txBody>
          <a:bodyPr/>
          <a:lstStyle/>
          <a:p>
            <a:fld id="{27CE633F-9882-4A5C-83A2-1109D0C73261}" type="slidenum">
              <a:rPr lang="en-US" smtClean="0"/>
              <a:pPr/>
              <a:t>9</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568637627"/>
              </p:ext>
            </p:extLst>
          </p:nvPr>
        </p:nvGraphicFramePr>
        <p:xfrm>
          <a:off x="1060315" y="1099047"/>
          <a:ext cx="10087580" cy="4389120"/>
        </p:xfrm>
        <a:graphic>
          <a:graphicData uri="http://schemas.openxmlformats.org/drawingml/2006/table">
            <a:tbl>
              <a:tblPr firstRow="1" bandRow="1">
                <a:tableStyleId>{5C22544A-7EE6-4342-B048-85BDC9FD1C3A}</a:tableStyleId>
              </a:tblPr>
              <a:tblGrid>
                <a:gridCol w="2521895">
                  <a:extLst>
                    <a:ext uri="{9D8B030D-6E8A-4147-A177-3AD203B41FA5}">
                      <a16:colId xmlns:a16="http://schemas.microsoft.com/office/drawing/2014/main" val="20000"/>
                    </a:ext>
                  </a:extLst>
                </a:gridCol>
                <a:gridCol w="1623821">
                  <a:extLst>
                    <a:ext uri="{9D8B030D-6E8A-4147-A177-3AD203B41FA5}">
                      <a16:colId xmlns:a16="http://schemas.microsoft.com/office/drawing/2014/main" val="20001"/>
                    </a:ext>
                  </a:extLst>
                </a:gridCol>
                <a:gridCol w="2663646">
                  <a:extLst>
                    <a:ext uri="{9D8B030D-6E8A-4147-A177-3AD203B41FA5}">
                      <a16:colId xmlns:a16="http://schemas.microsoft.com/office/drawing/2014/main" val="20002"/>
                    </a:ext>
                  </a:extLst>
                </a:gridCol>
                <a:gridCol w="3278218">
                  <a:extLst>
                    <a:ext uri="{9D8B030D-6E8A-4147-A177-3AD203B41FA5}">
                      <a16:colId xmlns:a16="http://schemas.microsoft.com/office/drawing/2014/main" val="20003"/>
                    </a:ext>
                  </a:extLst>
                </a:gridCol>
              </a:tblGrid>
              <a:tr h="1029428">
                <a:tc>
                  <a:txBody>
                    <a:bodyPr/>
                    <a:lstStyle/>
                    <a:p>
                      <a:r>
                        <a:rPr lang="en-US" dirty="0"/>
                        <a:t>Subnet Mask</a:t>
                      </a:r>
                      <a:endParaRPr lang="en-IN" dirty="0"/>
                    </a:p>
                  </a:txBody>
                  <a:tcPr anchor="ctr"/>
                </a:tc>
                <a:tc>
                  <a:txBody>
                    <a:bodyPr/>
                    <a:lstStyle/>
                    <a:p>
                      <a:r>
                        <a:rPr lang="en-US" dirty="0"/>
                        <a:t>CIDR (Classless Inter- Domain Routing)</a:t>
                      </a:r>
                      <a:endParaRPr lang="en-IN" dirty="0"/>
                    </a:p>
                  </a:txBody>
                  <a:tcPr/>
                </a:tc>
                <a:tc>
                  <a:txBody>
                    <a:bodyPr/>
                    <a:lstStyle/>
                    <a:p>
                      <a:r>
                        <a:rPr lang="en-US" dirty="0"/>
                        <a:t>Binary</a:t>
                      </a:r>
                      <a:r>
                        <a:rPr lang="en-US" baseline="0" dirty="0"/>
                        <a:t> Notation</a:t>
                      </a:r>
                      <a:endParaRPr lang="en-IN" dirty="0"/>
                    </a:p>
                  </a:txBody>
                  <a:tcPr anchor="ctr"/>
                </a:tc>
                <a:tc>
                  <a:txBody>
                    <a:bodyPr/>
                    <a:lstStyle/>
                    <a:p>
                      <a:r>
                        <a:rPr lang="en-US" dirty="0"/>
                        <a:t>Available Address/</a:t>
                      </a:r>
                      <a:r>
                        <a:rPr lang="en-US" baseline="0" dirty="0"/>
                        <a:t> Sheet</a:t>
                      </a:r>
                      <a:endParaRPr lang="en-IN" dirty="0"/>
                    </a:p>
                  </a:txBody>
                  <a:tcPr anchor="ctr"/>
                </a:tc>
                <a:extLst>
                  <a:ext uri="{0D108BD9-81ED-4DB2-BD59-A6C34878D82A}">
                    <a16:rowId xmlns:a16="http://schemas.microsoft.com/office/drawing/2014/main" val="10000"/>
                  </a:ext>
                </a:extLst>
              </a:tr>
              <a:tr h="257357">
                <a:tc>
                  <a:txBody>
                    <a:bodyPr/>
                    <a:lstStyle/>
                    <a:p>
                      <a:r>
                        <a:rPr lang="en-US" dirty="0"/>
                        <a:t>255.254.0.0</a:t>
                      </a:r>
                      <a:endParaRPr lang="en-IN" dirty="0"/>
                    </a:p>
                  </a:txBody>
                  <a:tcPr/>
                </a:tc>
                <a:tc>
                  <a:txBody>
                    <a:bodyPr/>
                    <a:lstStyle/>
                    <a:p>
                      <a:r>
                        <a:rPr lang="en-US" dirty="0"/>
                        <a:t>/15</a:t>
                      </a:r>
                      <a:endParaRPr lang="en-IN" dirty="0"/>
                    </a:p>
                  </a:txBody>
                  <a:tcPr/>
                </a:tc>
                <a:tc>
                  <a:txBody>
                    <a:bodyPr/>
                    <a:lstStyle/>
                    <a:p>
                      <a:r>
                        <a:rPr lang="en-US" dirty="0"/>
                        <a:t>11111110</a:t>
                      </a:r>
                      <a:endParaRPr lang="en-IN" dirty="0"/>
                    </a:p>
                  </a:txBody>
                  <a:tcPr/>
                </a:tc>
                <a:tc>
                  <a:txBody>
                    <a:bodyPr/>
                    <a:lstStyle/>
                    <a:p>
                      <a:r>
                        <a:rPr lang="en-US" dirty="0"/>
                        <a:t>131072</a:t>
                      </a:r>
                    </a:p>
                  </a:txBody>
                  <a:tcPr/>
                </a:tc>
                <a:extLst>
                  <a:ext uri="{0D108BD9-81ED-4DB2-BD59-A6C34878D82A}">
                    <a16:rowId xmlns:a16="http://schemas.microsoft.com/office/drawing/2014/main" val="10001"/>
                  </a:ext>
                </a:extLst>
              </a:tr>
              <a:tr h="257357">
                <a:tc>
                  <a:txBody>
                    <a:bodyPr/>
                    <a:lstStyle/>
                    <a:p>
                      <a:r>
                        <a:rPr lang="en-US" dirty="0"/>
                        <a:t>255.252.0.0</a:t>
                      </a:r>
                      <a:endParaRPr lang="en-IN" dirty="0"/>
                    </a:p>
                  </a:txBody>
                  <a:tcPr/>
                </a:tc>
                <a:tc>
                  <a:txBody>
                    <a:bodyPr/>
                    <a:lstStyle/>
                    <a:p>
                      <a:r>
                        <a:rPr lang="en-US" dirty="0"/>
                        <a:t>/14</a:t>
                      </a:r>
                      <a:endParaRPr lang="en-IN" dirty="0"/>
                    </a:p>
                  </a:txBody>
                  <a:tcPr/>
                </a:tc>
                <a:tc>
                  <a:txBody>
                    <a:bodyPr/>
                    <a:lstStyle/>
                    <a:p>
                      <a:r>
                        <a:rPr lang="en-US" dirty="0"/>
                        <a:t>11111100</a:t>
                      </a:r>
                      <a:endParaRPr lang="en-IN" dirty="0"/>
                    </a:p>
                  </a:txBody>
                  <a:tcPr/>
                </a:tc>
                <a:tc>
                  <a:txBody>
                    <a:bodyPr/>
                    <a:lstStyle/>
                    <a:p>
                      <a:r>
                        <a:rPr lang="en-US" dirty="0"/>
                        <a:t>262144</a:t>
                      </a:r>
                    </a:p>
                  </a:txBody>
                  <a:tcPr/>
                </a:tc>
                <a:extLst>
                  <a:ext uri="{0D108BD9-81ED-4DB2-BD59-A6C34878D82A}">
                    <a16:rowId xmlns:a16="http://schemas.microsoft.com/office/drawing/2014/main" val="10002"/>
                  </a:ext>
                </a:extLst>
              </a:tr>
              <a:tr h="257357">
                <a:tc>
                  <a:txBody>
                    <a:bodyPr/>
                    <a:lstStyle/>
                    <a:p>
                      <a:r>
                        <a:rPr lang="en-US" dirty="0"/>
                        <a:t>255.248.0.0</a:t>
                      </a:r>
                      <a:endParaRPr lang="en-IN" dirty="0"/>
                    </a:p>
                  </a:txBody>
                  <a:tcPr/>
                </a:tc>
                <a:tc>
                  <a:txBody>
                    <a:bodyPr/>
                    <a:lstStyle/>
                    <a:p>
                      <a:r>
                        <a:rPr lang="en-US" dirty="0"/>
                        <a:t>/13</a:t>
                      </a:r>
                      <a:endParaRPr lang="en-IN" dirty="0"/>
                    </a:p>
                  </a:txBody>
                  <a:tcPr/>
                </a:tc>
                <a:tc>
                  <a:txBody>
                    <a:bodyPr/>
                    <a:lstStyle/>
                    <a:p>
                      <a:r>
                        <a:rPr lang="en-US" dirty="0"/>
                        <a:t>11111000</a:t>
                      </a:r>
                      <a:endParaRPr lang="en-IN" dirty="0"/>
                    </a:p>
                  </a:txBody>
                  <a:tcPr/>
                </a:tc>
                <a:tc>
                  <a:txBody>
                    <a:bodyPr/>
                    <a:lstStyle/>
                    <a:p>
                      <a:r>
                        <a:rPr lang="en-US" dirty="0"/>
                        <a:t>524288</a:t>
                      </a:r>
                      <a:endParaRPr lang="en-IN" dirty="0"/>
                    </a:p>
                  </a:txBody>
                  <a:tcPr/>
                </a:tc>
                <a:extLst>
                  <a:ext uri="{0D108BD9-81ED-4DB2-BD59-A6C34878D82A}">
                    <a16:rowId xmlns:a16="http://schemas.microsoft.com/office/drawing/2014/main" val="10003"/>
                  </a:ext>
                </a:extLst>
              </a:tr>
              <a:tr h="257357">
                <a:tc>
                  <a:txBody>
                    <a:bodyPr/>
                    <a:lstStyle/>
                    <a:p>
                      <a:r>
                        <a:rPr lang="en-US" dirty="0"/>
                        <a:t>255.240.0.0</a:t>
                      </a:r>
                      <a:endParaRPr lang="en-IN" dirty="0"/>
                    </a:p>
                  </a:txBody>
                  <a:tcPr/>
                </a:tc>
                <a:tc>
                  <a:txBody>
                    <a:bodyPr/>
                    <a:lstStyle/>
                    <a:p>
                      <a:r>
                        <a:rPr lang="en-US" dirty="0"/>
                        <a:t>/12</a:t>
                      </a:r>
                      <a:endParaRPr lang="en-IN" dirty="0"/>
                    </a:p>
                  </a:txBody>
                  <a:tcPr/>
                </a:tc>
                <a:tc>
                  <a:txBody>
                    <a:bodyPr/>
                    <a:lstStyle/>
                    <a:p>
                      <a:r>
                        <a:rPr lang="en-US" dirty="0"/>
                        <a:t>11110000</a:t>
                      </a:r>
                      <a:endParaRPr lang="en-IN" dirty="0"/>
                    </a:p>
                  </a:txBody>
                  <a:tcPr/>
                </a:tc>
                <a:tc>
                  <a:txBody>
                    <a:bodyPr/>
                    <a:lstStyle/>
                    <a:p>
                      <a:r>
                        <a:rPr lang="en-US" dirty="0"/>
                        <a:t>1048576</a:t>
                      </a:r>
                      <a:endParaRPr lang="en-IN" dirty="0"/>
                    </a:p>
                  </a:txBody>
                  <a:tcPr/>
                </a:tc>
                <a:extLst>
                  <a:ext uri="{0D108BD9-81ED-4DB2-BD59-A6C34878D82A}">
                    <a16:rowId xmlns:a16="http://schemas.microsoft.com/office/drawing/2014/main" val="10004"/>
                  </a:ext>
                </a:extLst>
              </a:tr>
              <a:tr h="257357">
                <a:tc>
                  <a:txBody>
                    <a:bodyPr/>
                    <a:lstStyle/>
                    <a:p>
                      <a:r>
                        <a:rPr lang="en-US" dirty="0"/>
                        <a:t>255.224.0.0</a:t>
                      </a:r>
                      <a:endParaRPr lang="en-IN" dirty="0"/>
                    </a:p>
                  </a:txBody>
                  <a:tcPr/>
                </a:tc>
                <a:tc>
                  <a:txBody>
                    <a:bodyPr/>
                    <a:lstStyle/>
                    <a:p>
                      <a:r>
                        <a:rPr lang="en-US" dirty="0"/>
                        <a:t>/11</a:t>
                      </a:r>
                      <a:endParaRPr lang="en-IN" dirty="0"/>
                    </a:p>
                  </a:txBody>
                  <a:tcPr/>
                </a:tc>
                <a:tc>
                  <a:txBody>
                    <a:bodyPr/>
                    <a:lstStyle/>
                    <a:p>
                      <a:r>
                        <a:rPr lang="en-US" dirty="0"/>
                        <a:t>11100000</a:t>
                      </a:r>
                      <a:endParaRPr lang="en-IN" dirty="0"/>
                    </a:p>
                  </a:txBody>
                  <a:tcPr/>
                </a:tc>
                <a:tc>
                  <a:txBody>
                    <a:bodyPr/>
                    <a:lstStyle/>
                    <a:p>
                      <a:r>
                        <a:rPr lang="en-US" dirty="0"/>
                        <a:t>2097152</a:t>
                      </a:r>
                      <a:endParaRPr lang="en-IN" dirty="0"/>
                    </a:p>
                  </a:txBody>
                  <a:tcPr/>
                </a:tc>
                <a:extLst>
                  <a:ext uri="{0D108BD9-81ED-4DB2-BD59-A6C34878D82A}">
                    <a16:rowId xmlns:a16="http://schemas.microsoft.com/office/drawing/2014/main" val="10005"/>
                  </a:ext>
                </a:extLst>
              </a:tr>
              <a:tr h="257357">
                <a:tc>
                  <a:txBody>
                    <a:bodyPr/>
                    <a:lstStyle/>
                    <a:p>
                      <a:r>
                        <a:rPr lang="en-US" dirty="0"/>
                        <a:t>255.192.0.0</a:t>
                      </a:r>
                      <a:endParaRPr lang="en-IN" dirty="0"/>
                    </a:p>
                  </a:txBody>
                  <a:tcPr/>
                </a:tc>
                <a:tc>
                  <a:txBody>
                    <a:bodyPr/>
                    <a:lstStyle/>
                    <a:p>
                      <a:r>
                        <a:rPr lang="en-US" dirty="0"/>
                        <a:t>/10</a:t>
                      </a:r>
                      <a:endParaRPr lang="en-IN" dirty="0"/>
                    </a:p>
                  </a:txBody>
                  <a:tcPr/>
                </a:tc>
                <a:tc>
                  <a:txBody>
                    <a:bodyPr/>
                    <a:lstStyle/>
                    <a:p>
                      <a:r>
                        <a:rPr lang="en-US" dirty="0"/>
                        <a:t>11000000</a:t>
                      </a:r>
                      <a:endParaRPr lang="en-IN" dirty="0"/>
                    </a:p>
                  </a:txBody>
                  <a:tcPr/>
                </a:tc>
                <a:tc>
                  <a:txBody>
                    <a:bodyPr/>
                    <a:lstStyle/>
                    <a:p>
                      <a:r>
                        <a:rPr lang="en-US" dirty="0"/>
                        <a:t>41940304</a:t>
                      </a:r>
                      <a:endParaRPr lang="en-IN" dirty="0"/>
                    </a:p>
                  </a:txBody>
                  <a:tcPr/>
                </a:tc>
                <a:extLst>
                  <a:ext uri="{0D108BD9-81ED-4DB2-BD59-A6C34878D82A}">
                    <a16:rowId xmlns:a16="http://schemas.microsoft.com/office/drawing/2014/main" val="10006"/>
                  </a:ext>
                </a:extLst>
              </a:tr>
              <a:tr h="257357">
                <a:tc>
                  <a:txBody>
                    <a:bodyPr/>
                    <a:lstStyle/>
                    <a:p>
                      <a:r>
                        <a:rPr lang="en-US" dirty="0"/>
                        <a:t>255.128.0.0</a:t>
                      </a:r>
                      <a:endParaRPr lang="en-IN" dirty="0"/>
                    </a:p>
                  </a:txBody>
                  <a:tcPr/>
                </a:tc>
                <a:tc>
                  <a:txBody>
                    <a:bodyPr/>
                    <a:lstStyle/>
                    <a:p>
                      <a:r>
                        <a:rPr lang="en-US" dirty="0"/>
                        <a:t>/9</a:t>
                      </a:r>
                      <a:endParaRPr lang="en-IN" dirty="0"/>
                    </a:p>
                  </a:txBody>
                  <a:tcPr/>
                </a:tc>
                <a:tc>
                  <a:txBody>
                    <a:bodyPr/>
                    <a:lstStyle/>
                    <a:p>
                      <a:r>
                        <a:rPr lang="en-US" dirty="0"/>
                        <a:t>10000000</a:t>
                      </a:r>
                      <a:endParaRPr lang="en-IN" dirty="0"/>
                    </a:p>
                  </a:txBody>
                  <a:tcPr/>
                </a:tc>
                <a:tc>
                  <a:txBody>
                    <a:bodyPr/>
                    <a:lstStyle/>
                    <a:p>
                      <a:r>
                        <a:rPr lang="en-US" dirty="0"/>
                        <a:t>8388608</a:t>
                      </a:r>
                    </a:p>
                  </a:txBody>
                  <a:tcPr/>
                </a:tc>
                <a:extLst>
                  <a:ext uri="{0D108BD9-81ED-4DB2-BD59-A6C34878D82A}">
                    <a16:rowId xmlns:a16="http://schemas.microsoft.com/office/drawing/2014/main" val="10007"/>
                  </a:ext>
                </a:extLst>
              </a:tr>
              <a:tr h="257357">
                <a:tc>
                  <a:txBody>
                    <a:bodyPr/>
                    <a:lstStyle/>
                    <a:p>
                      <a:r>
                        <a:rPr lang="en-US" dirty="0"/>
                        <a:t>255.0.0.0</a:t>
                      </a:r>
                      <a:endParaRPr lang="en-IN" dirty="0"/>
                    </a:p>
                  </a:txBody>
                  <a:tcPr/>
                </a:tc>
                <a:tc>
                  <a:txBody>
                    <a:bodyPr/>
                    <a:lstStyle/>
                    <a:p>
                      <a:r>
                        <a:rPr lang="en-US" dirty="0"/>
                        <a:t>/8</a:t>
                      </a:r>
                      <a:endParaRPr lang="en-IN" dirty="0"/>
                    </a:p>
                  </a:txBody>
                  <a:tcPr/>
                </a:tc>
                <a:tc>
                  <a:txBody>
                    <a:bodyPr/>
                    <a:lstStyle/>
                    <a:p>
                      <a:r>
                        <a:rPr lang="en-US" dirty="0"/>
                        <a:t>00000000</a:t>
                      </a:r>
                      <a:endParaRPr lang="en-IN" dirty="0"/>
                    </a:p>
                  </a:txBody>
                  <a:tcPr/>
                </a:tc>
                <a:tc>
                  <a:txBody>
                    <a:bodyPr/>
                    <a:lstStyle/>
                    <a:p>
                      <a:r>
                        <a:rPr lang="en-US" dirty="0"/>
                        <a:t>16777216</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99125575"/>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D3B2D6-6B1C-4F64-807F-0FF223861F6A}">
  <ds:schemaRefs>
    <ds:schemaRef ds:uri="http://schemas.microsoft.com/sharepoint/v3/contenttype/forms"/>
  </ds:schemaRefs>
</ds:datastoreItem>
</file>

<file path=customXml/itemProps2.xml><?xml version="1.0" encoding="utf-8"?>
<ds:datastoreItem xmlns:ds="http://schemas.openxmlformats.org/officeDocument/2006/customXml" ds:itemID="{33A5D3A3-379F-4885-9B8F-586D59BB1A84}">
  <ds:schemaRefs>
    <ds:schemaRef ds:uri="http://purl.org/dc/elements/1.1/"/>
    <ds:schemaRef ds:uri="http://schemas.microsoft.com/office/2006/metadata/propertie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71af3243-3dd4-4a8d-8c0d-dd76da1f02a5"/>
    <ds:schemaRef ds:uri="http://www.w3.org/XML/1998/namespace"/>
  </ds:schemaRefs>
</ds:datastoreItem>
</file>

<file path=customXml/itemProps3.xml><?xml version="1.0" encoding="utf-8"?>
<ds:datastoreItem xmlns:ds="http://schemas.openxmlformats.org/officeDocument/2006/customXml" ds:itemID="{A5580B19-6BDD-4CE4-B66E-A7A0D928F6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_GradientVTI</Template>
  <TotalTime>0</TotalTime>
  <Words>4029</Words>
  <Application>Microsoft Office PowerPoint</Application>
  <PresentationFormat>Widescreen</PresentationFormat>
  <Paragraphs>870</Paragraphs>
  <Slides>53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53</vt:i4>
      </vt:variant>
    </vt:vector>
  </HeadingPairs>
  <TitlesOfParts>
    <vt:vector size="63" baseType="lpstr">
      <vt:lpstr>-apple-system</vt:lpstr>
      <vt:lpstr>Arial</vt:lpstr>
      <vt:lpstr>Calibri</vt:lpstr>
      <vt:lpstr>Inter</vt:lpstr>
      <vt:lpstr>Roboto</vt:lpstr>
      <vt:lpstr>Source Sans 3</vt:lpstr>
      <vt:lpstr>Univers</vt:lpstr>
      <vt:lpstr>var(--font-secondary)</vt:lpstr>
      <vt:lpstr>Wingdings</vt:lpstr>
      <vt:lpstr>GradientVTI</vt:lpstr>
      <vt:lpstr>UNIT-II TCP/ IP Routing and Switching</vt:lpstr>
      <vt:lpstr>Agenda</vt:lpstr>
      <vt:lpstr>Common Port No  TFTP       – 69 (Trivial FTP – between Computer and Server)  HTTP – 80 (Hyper Text Transfer Protocol)  HTTPs – 443 (HTTP Secure)  DHCP   – 110 (Dynamic Host Configuration Protocol)  NetBIOS- 135 / 139 (Network Basic Input/output System)  SNMP – 161/162 (Simple Network Management Protocol)  ICMP -   (Internet Control Message Protocol)  </vt:lpstr>
      <vt:lpstr>PowerPoint Presentation</vt:lpstr>
      <vt:lpstr>PowerPoint Presentation</vt:lpstr>
      <vt:lpstr>Subnet Mask Hierarchy: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2021-04-27T15:34:38Z</dcterms:created>
  <dcterms:modified xsi:type="dcterms:W3CDTF">2024-11-25T17:29:07Z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